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handoutMasterIdLst>
    <p:handoutMasterId r:id="rId36"/>
  </p:handoutMasterIdLst>
  <p:sldIdLst>
    <p:sldId id="257" r:id="rId5"/>
    <p:sldId id="258" r:id="rId6"/>
    <p:sldId id="273" r:id="rId7"/>
    <p:sldId id="274" r:id="rId8"/>
    <p:sldId id="275" r:id="rId9"/>
    <p:sldId id="276" r:id="rId10"/>
    <p:sldId id="260" r:id="rId11"/>
    <p:sldId id="262" r:id="rId12"/>
    <p:sldId id="272" r:id="rId13"/>
    <p:sldId id="271" r:id="rId14"/>
    <p:sldId id="277" r:id="rId15"/>
    <p:sldId id="278" r:id="rId16"/>
    <p:sldId id="279" r:id="rId17"/>
    <p:sldId id="289" r:id="rId18"/>
    <p:sldId id="295" r:id="rId19"/>
    <p:sldId id="290" r:id="rId20"/>
    <p:sldId id="292" r:id="rId21"/>
    <p:sldId id="296" r:id="rId22"/>
    <p:sldId id="280" r:id="rId23"/>
    <p:sldId id="285" r:id="rId24"/>
    <p:sldId id="283" r:id="rId25"/>
    <p:sldId id="284" r:id="rId26"/>
    <p:sldId id="282" r:id="rId27"/>
    <p:sldId id="293" r:id="rId28"/>
    <p:sldId id="286" r:id="rId29"/>
    <p:sldId id="287" r:id="rId30"/>
    <p:sldId id="288" r:id="rId31"/>
    <p:sldId id="291" r:id="rId32"/>
    <p:sldId id="294" r:id="rId33"/>
    <p:sldId id="266"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44BE28-012A-0AC2-A2E2-281675B62640}" name="Brooks Olney" initials="BO" userId="Brooks Olney"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D6"/>
    <a:srgbClr val="ECEAD1"/>
    <a:srgbClr val="006747"/>
    <a:srgbClr val="CFC493"/>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FDF1D-6CC9-48AB-8CCC-B163FD328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1A59C0-1607-489B-B909-25E5E89F3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CC29A-196D-45A5-9F0A-E4A5673FA88D}" type="datetimeFigureOut">
              <a:rPr lang="en-US" smtClean="0"/>
              <a:t>17-Apr-24</a:t>
            </a:fld>
            <a:endParaRPr lang="en-US"/>
          </a:p>
        </p:txBody>
      </p:sp>
      <p:sp>
        <p:nvSpPr>
          <p:cNvPr id="4" name="Footer Placeholder 3">
            <a:extLst>
              <a:ext uri="{FF2B5EF4-FFF2-40B4-BE49-F238E27FC236}">
                <a16:creationId xmlns:a16="http://schemas.microsoft.com/office/drawing/2014/main" id="{228916B7-0EE8-453B-9DF2-175353984D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6119BE-69AA-4963-86C9-B76FF5F666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9CA9EB-B88E-47F6-B2C9-FFB7AE2271A3}" type="slidenum">
              <a:rPr lang="en-US" smtClean="0"/>
              <a:t>‹#›</a:t>
            </a:fld>
            <a:endParaRPr lang="en-US"/>
          </a:p>
        </p:txBody>
      </p:sp>
    </p:spTree>
    <p:extLst>
      <p:ext uri="{BB962C8B-B14F-4D97-AF65-F5344CB8AC3E}">
        <p14:creationId xmlns:p14="http://schemas.microsoft.com/office/powerpoint/2010/main" val="258053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BCA97-C52D-44EA-8498-79D1C3F1BD10}" type="datetimeFigureOut">
              <a:rPr lang="en-US" smtClean="0"/>
              <a:t>17-Apr-24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F03E2-6E74-4AA4-A487-096E95712A3F}" type="slidenum">
              <a:rPr lang="en-US" smtClean="0"/>
              <a:t>‹#›</a:t>
            </a:fld>
            <a:endParaRPr lang="en-US"/>
          </a:p>
        </p:txBody>
      </p:sp>
    </p:spTree>
    <p:extLst>
      <p:ext uri="{BB962C8B-B14F-4D97-AF65-F5344CB8AC3E}">
        <p14:creationId xmlns:p14="http://schemas.microsoft.com/office/powerpoint/2010/main" val="63084457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5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064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Firmware: Rust is a programming language similar to C++ but with safe memory management. Its memory features make it ideal for embedded systems. Even the Linux kernel has Rust code! </a:t>
            </a:r>
          </a:p>
          <a:p>
            <a:endParaRPr lang="en-US"/>
          </a:p>
        </p:txBody>
      </p:sp>
    </p:spTree>
    <p:extLst>
      <p:ext uri="{BB962C8B-B14F-4D97-AF65-F5344CB8AC3E}">
        <p14:creationId xmlns:p14="http://schemas.microsoft.com/office/powerpoint/2010/main" val="2366807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Firmware: </a:t>
            </a:r>
          </a:p>
          <a:p>
            <a:endParaRPr lang="en-US" b="1"/>
          </a:p>
          <a:p>
            <a:r>
              <a:rPr lang="en-US"/>
              <a:t>The two images are block diagrams of what a chip looks like inside (point to the main controller in the argon). </a:t>
            </a:r>
          </a:p>
          <a:p>
            <a:endParaRPr lang="en-US"/>
          </a:p>
          <a:p>
            <a:r>
              <a:rPr lang="en-US"/>
              <a:t>No need to understand everything in the image. But for example the highlighted circles are registers that control the physical pins on the board. </a:t>
            </a:r>
          </a:p>
          <a:p>
            <a:endParaRPr lang="en-US"/>
          </a:p>
          <a:p>
            <a:r>
              <a:rPr lang="en-US"/>
              <a:t>By saying </a:t>
            </a:r>
            <a:r>
              <a:rPr lang="en-US" err="1"/>
              <a:t>pinMode</a:t>
            </a:r>
            <a:r>
              <a:rPr lang="en-US"/>
              <a:t>() in Arduino we are controlling those ports.</a:t>
            </a:r>
          </a:p>
        </p:txBody>
      </p:sp>
    </p:spTree>
    <p:extLst>
      <p:ext uri="{BB962C8B-B14F-4D97-AF65-F5344CB8AC3E}">
        <p14:creationId xmlns:p14="http://schemas.microsoft.com/office/powerpoint/2010/main" val="193839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Firmware: </a:t>
            </a:r>
          </a:p>
          <a:p>
            <a:endParaRPr lang="en-US"/>
          </a:p>
          <a:p>
            <a:r>
              <a:rPr lang="en-US"/>
              <a:t>Macros are names/sequence of steps given by the developers to the registers we just saw. So in the AVR image PORTB is controlling the PORTB we saw in the block diagram of the last slide. </a:t>
            </a:r>
          </a:p>
          <a:p>
            <a:endParaRPr lang="en-US"/>
          </a:p>
          <a:p>
            <a:r>
              <a:rPr lang="en-US"/>
              <a:t>Every architecture has different names. If you are an embedded developer, you will typically know a few architectures very well, but will have to read documentation when working with a new chip. </a:t>
            </a:r>
          </a:p>
          <a:p>
            <a:endParaRPr lang="en-US"/>
          </a:p>
        </p:txBody>
      </p:sp>
    </p:spTree>
    <p:extLst>
      <p:ext uri="{BB962C8B-B14F-4D97-AF65-F5344CB8AC3E}">
        <p14:creationId xmlns:p14="http://schemas.microsoft.com/office/powerpoint/2010/main" val="85946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Firmware: </a:t>
            </a:r>
          </a:p>
          <a:p>
            <a:endParaRPr lang="en-US" b="1"/>
          </a:p>
          <a:p>
            <a:r>
              <a:rPr lang="en-US"/>
              <a:t>No need to address individual macros. The </a:t>
            </a:r>
            <a:r>
              <a:rPr lang="en-US" err="1"/>
              <a:t>Arduino.h</a:t>
            </a:r>
            <a:r>
              <a:rPr lang="en-US"/>
              <a:t> file takes care of everything for you. </a:t>
            </a:r>
          </a:p>
          <a:p>
            <a:endParaRPr lang="en-US"/>
          </a:p>
          <a:p>
            <a:r>
              <a:rPr lang="en-US"/>
              <a:t>If you want to be an embedded systems engineer you MUST program in embedded C, but it is much more forgivable for IoT. </a:t>
            </a:r>
          </a:p>
          <a:p>
            <a:endParaRPr lang="en-US"/>
          </a:p>
          <a:p>
            <a:r>
              <a:rPr lang="en-US"/>
              <a:t>Embedded C provides more bare-metal access to hardware, libraries can sometimes waste space and clock cycles. </a:t>
            </a:r>
          </a:p>
          <a:p>
            <a:endParaRPr lang="en-US"/>
          </a:p>
        </p:txBody>
      </p:sp>
    </p:spTree>
    <p:extLst>
      <p:ext uri="{BB962C8B-B14F-4D97-AF65-F5344CB8AC3E}">
        <p14:creationId xmlns:p14="http://schemas.microsoft.com/office/powerpoint/2010/main" val="205486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Firmware:</a:t>
            </a:r>
          </a:p>
          <a:p>
            <a:endParaRPr lang="en-US" b="1"/>
          </a:p>
          <a:p>
            <a:r>
              <a:rPr lang="en-US" b="1"/>
              <a:t> </a:t>
            </a:r>
            <a:r>
              <a:rPr lang="en-US"/>
              <a:t>We’ll show cloud functions in the hands-on!</a:t>
            </a:r>
          </a:p>
        </p:txBody>
      </p:sp>
    </p:spTree>
    <p:extLst>
      <p:ext uri="{BB962C8B-B14F-4D97-AF65-F5344CB8AC3E}">
        <p14:creationId xmlns:p14="http://schemas.microsoft.com/office/powerpoint/2010/main" val="2869724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6153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537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874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851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6668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490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2616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7805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0460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46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5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727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904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78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https://learn.sparkfun.com/tutorials/voltage-current-resistance-and-ohms-law/voltage</a:t>
            </a:r>
          </a:p>
          <a:p>
            <a:endParaRPr lang="en-US"/>
          </a:p>
        </p:txBody>
      </p:sp>
    </p:spTree>
    <p:extLst>
      <p:ext uri="{BB962C8B-B14F-4D97-AF65-F5344CB8AC3E}">
        <p14:creationId xmlns:p14="http://schemas.microsoft.com/office/powerpoint/2010/main" val="330556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https://learn.sparkfun.com/tutorials/voltage-current-resistance-and-ohms-law/voltage</a:t>
            </a:r>
          </a:p>
          <a:p>
            <a:endParaRPr lang="en-US"/>
          </a:p>
        </p:txBody>
      </p:sp>
    </p:spTree>
    <p:extLst>
      <p:ext uri="{BB962C8B-B14F-4D97-AF65-F5344CB8AC3E}">
        <p14:creationId xmlns:p14="http://schemas.microsoft.com/office/powerpoint/2010/main" val="250914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4897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7974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7B5802A0-5D86-4CF0-8FC6-25D1CEF1EBFF}"/>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6" t="64255" r="503"/>
          <a:stretch/>
        </p:blipFill>
        <p:spPr>
          <a:xfrm>
            <a:off x="6143740" y="4676140"/>
            <a:ext cx="2519189" cy="282749"/>
          </a:xfrm>
          <a:prstGeom prst="rect">
            <a:avLst/>
          </a:prstGeom>
        </p:spPr>
      </p:pic>
      <p:sp>
        <p:nvSpPr>
          <p:cNvPr id="10" name="Title 16">
            <a:extLst>
              <a:ext uri="{FF2B5EF4-FFF2-40B4-BE49-F238E27FC236}">
                <a16:creationId xmlns:a16="http://schemas.microsoft.com/office/drawing/2014/main" id="{7F7299D9-0E7D-4E13-996D-7FDB870B040E}"/>
              </a:ext>
            </a:extLst>
          </p:cNvPr>
          <p:cNvSpPr>
            <a:spLocks noGrp="1"/>
          </p:cNvSpPr>
          <p:nvPr>
            <p:ph type="title" hasCustomPrompt="1"/>
          </p:nvPr>
        </p:nvSpPr>
        <p:spPr>
          <a:xfrm>
            <a:off x="628650" y="253033"/>
            <a:ext cx="7886700" cy="1874911"/>
          </a:xfrm>
        </p:spPr>
        <p:txBody>
          <a:bodyPr anchor="b"/>
          <a:lstStyle>
            <a:lvl1pPr algn="ctr">
              <a:defRPr sz="3200" b="0">
                <a:solidFill>
                  <a:srgbClr val="ECEAD1"/>
                </a:solidFill>
              </a:defRPr>
            </a:lvl1pPr>
          </a:lstStyle>
          <a:p>
            <a:r>
              <a:rPr lang="en-US"/>
              <a:t>Title Goes Here</a:t>
            </a:r>
          </a:p>
        </p:txBody>
      </p:sp>
      <p:sp>
        <p:nvSpPr>
          <p:cNvPr id="20" name="Text Placeholder 2">
            <a:extLst>
              <a:ext uri="{FF2B5EF4-FFF2-40B4-BE49-F238E27FC236}">
                <a16:creationId xmlns:a16="http://schemas.microsoft.com/office/drawing/2014/main" id="{3164208B-9DDC-4F3C-9EEC-36FB56CA9DC9}"/>
              </a:ext>
            </a:extLst>
          </p:cNvPr>
          <p:cNvSpPr>
            <a:spLocks noGrp="1"/>
          </p:cNvSpPr>
          <p:nvPr>
            <p:ph type="body" idx="12" hasCustomPrompt="1"/>
          </p:nvPr>
        </p:nvSpPr>
        <p:spPr>
          <a:xfrm>
            <a:off x="623888" y="2475744"/>
            <a:ext cx="7886700" cy="297332"/>
          </a:xfrm>
        </p:spPr>
        <p:txBody>
          <a:bodyPr>
            <a:normAutofit/>
          </a:bodyPr>
          <a:lstStyle>
            <a:lvl1pPr marL="0" indent="0" algn="ctr">
              <a:spcBef>
                <a:spcPts val="0"/>
              </a:spcBef>
              <a:buNone/>
              <a:defRPr sz="1400" b="1">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Name(s)</a:t>
            </a:r>
          </a:p>
          <a:p>
            <a:pPr lvl="0"/>
            <a:endParaRPr lang="en-US"/>
          </a:p>
        </p:txBody>
      </p:sp>
      <p:sp>
        <p:nvSpPr>
          <p:cNvPr id="21" name="TextBox 20">
            <a:extLst>
              <a:ext uri="{FF2B5EF4-FFF2-40B4-BE49-F238E27FC236}">
                <a16:creationId xmlns:a16="http://schemas.microsoft.com/office/drawing/2014/main" id="{D48C4FF3-6A32-489F-A54E-A27BE991AEB5}"/>
              </a:ext>
            </a:extLst>
          </p:cNvPr>
          <p:cNvSpPr txBox="1"/>
          <p:nvPr userDrawn="1"/>
        </p:nvSpPr>
        <p:spPr>
          <a:xfrm>
            <a:off x="623888" y="2841781"/>
            <a:ext cx="7886700" cy="954107"/>
          </a:xfrm>
          <a:prstGeom prst="rect">
            <a:avLst/>
          </a:prstGeom>
          <a:noFill/>
        </p:spPr>
        <p:txBody>
          <a:bodyPr wrap="square" rtlCol="0">
            <a:spAutoFit/>
          </a:bodyPr>
          <a:lstStyle/>
          <a:p>
            <a:pPr lvl="0" algn="ctr"/>
            <a:r>
              <a:rPr lang="en-US" sz="1400">
                <a:solidFill>
                  <a:srgbClr val="ECEAD1"/>
                </a:solidFill>
                <a:latin typeface="+mn-lt"/>
              </a:rPr>
              <a:t>IEEE Computer Society – Student Branch Chapter</a:t>
            </a:r>
          </a:p>
          <a:p>
            <a:pPr lvl="0" algn="ctr"/>
            <a:r>
              <a:rPr lang="en-US" sz="1400">
                <a:solidFill>
                  <a:srgbClr val="ECEAD1"/>
                </a:solidFill>
                <a:latin typeface="+mn-lt"/>
              </a:rPr>
              <a:t>University of South Florida</a:t>
            </a:r>
          </a:p>
          <a:p>
            <a:pPr lvl="0" algn="ctr"/>
            <a:r>
              <a:rPr lang="en-US" sz="1400">
                <a:solidFill>
                  <a:srgbClr val="ECEAD1"/>
                </a:solidFill>
                <a:latin typeface="+mn-lt"/>
              </a:rPr>
              <a:t>Tampa, FL, USA</a:t>
            </a:r>
          </a:p>
          <a:p>
            <a:pPr algn="ctr"/>
            <a:endParaRPr lang="en-US" sz="1400">
              <a:solidFill>
                <a:srgbClr val="ECEAD1"/>
              </a:solidFill>
              <a:latin typeface="+mn-lt"/>
            </a:endParaRPr>
          </a:p>
        </p:txBody>
      </p:sp>
      <p:sp>
        <p:nvSpPr>
          <p:cNvPr id="22" name="Date Placeholder 3">
            <a:extLst>
              <a:ext uri="{FF2B5EF4-FFF2-40B4-BE49-F238E27FC236}">
                <a16:creationId xmlns:a16="http://schemas.microsoft.com/office/drawing/2014/main" id="{76A2FD18-15BC-456D-9E33-A7A98743C39F}"/>
              </a:ext>
            </a:extLst>
          </p:cNvPr>
          <p:cNvSpPr>
            <a:spLocks noGrp="1"/>
          </p:cNvSpPr>
          <p:nvPr>
            <p:ph type="dt" sz="half" idx="2"/>
          </p:nvPr>
        </p:nvSpPr>
        <p:spPr>
          <a:xfrm>
            <a:off x="620778" y="3760487"/>
            <a:ext cx="7892920" cy="297332"/>
          </a:xfrm>
          <a:prstGeom prst="rect">
            <a:avLst/>
          </a:prstGeom>
        </p:spPr>
        <p:txBody>
          <a:bodyPr vert="horz" lIns="91440" tIns="45720" rIns="91440" bIns="45720" rtlCol="0" anchor="t"/>
          <a:lstStyle>
            <a:lvl1pPr algn="ctr">
              <a:defRPr sz="1400">
                <a:solidFill>
                  <a:srgbClr val="ECEAD1"/>
                </a:solidFill>
              </a:defRPr>
            </a:lvl1pPr>
          </a:lstStyle>
          <a:p>
            <a:r>
              <a:rPr lang="en-US"/>
              <a:t>15 October 2022</a:t>
            </a:r>
          </a:p>
        </p:txBody>
      </p:sp>
      <p:pic>
        <p:nvPicPr>
          <p:cNvPr id="3" name="Graphic 2">
            <a:extLst>
              <a:ext uri="{FF2B5EF4-FFF2-40B4-BE49-F238E27FC236}">
                <a16:creationId xmlns:a16="http://schemas.microsoft.com/office/drawing/2014/main" id="{5D5C9E4C-6273-4DBB-8F6A-C9CB8C8702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0778" y="4192918"/>
            <a:ext cx="1655283" cy="783607"/>
          </a:xfrm>
          <a:prstGeom prst="rect">
            <a:avLst/>
          </a:prstGeom>
        </p:spPr>
      </p:pic>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 - 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normAutofit/>
          </a:bodyPr>
          <a:lstStyle>
            <a:lvl1pPr algn="ctr">
              <a:defRPr sz="3200">
                <a:solidFill>
                  <a:schemeClr val="bg1"/>
                </a:solidFill>
              </a:defRPr>
            </a:lvl1pPr>
          </a:lstStyle>
          <a:p>
            <a:r>
              <a:rPr lang="en-US"/>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 - 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normAutofit/>
          </a:bodyPr>
          <a:lstStyle>
            <a:lvl1pPr algn="ctr">
              <a:defRPr sz="3200">
                <a:solidFill>
                  <a:schemeClr val="bg1"/>
                </a:solidFill>
              </a:defRPr>
            </a:lvl1pPr>
          </a:lstStyle>
          <a:p>
            <a:r>
              <a:rPr lang="en-US"/>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normAutofit/>
          </a:bodyPr>
          <a:lstStyle>
            <a:lvl1pPr algn="ctr">
              <a:defRPr sz="3200">
                <a:solidFill>
                  <a:schemeClr val="bg1"/>
                </a:solidFill>
              </a:defRPr>
            </a:lvl1pPr>
          </a:lstStyle>
          <a:p>
            <a:r>
              <a:rPr lang="en-US"/>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A1F7B126-B850-41A0-96BC-B29EEF77E281}"/>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6" t="64255" r="503"/>
          <a:stretch/>
        </p:blipFill>
        <p:spPr>
          <a:xfrm>
            <a:off x="6143740" y="4676140"/>
            <a:ext cx="2519189" cy="282749"/>
          </a:xfrm>
          <a:prstGeom prst="rect">
            <a:avLst/>
          </a:prstGeom>
        </p:spPr>
      </p:pic>
      <p:sp>
        <p:nvSpPr>
          <p:cNvPr id="9" name="Text Placeholder 2">
            <a:extLst>
              <a:ext uri="{FF2B5EF4-FFF2-40B4-BE49-F238E27FC236}">
                <a16:creationId xmlns:a16="http://schemas.microsoft.com/office/drawing/2014/main" id="{CAA8487C-25C1-4880-A7B5-0FE53D58846A}"/>
              </a:ext>
            </a:extLst>
          </p:cNvPr>
          <p:cNvSpPr txBox="1">
            <a:spLocks/>
          </p:cNvSpPr>
          <p:nvPr userDrawn="1"/>
        </p:nvSpPr>
        <p:spPr>
          <a:xfrm>
            <a:off x="2747372" y="1622305"/>
            <a:ext cx="3649255" cy="949445"/>
          </a:xfrm>
          <a:prstGeom prst="rect">
            <a:avLst/>
          </a:prstGeom>
          <a:effectLst>
            <a:glow rad="228600">
              <a:schemeClr val="accent2">
                <a:satMod val="175000"/>
                <a:alpha val="40000"/>
              </a:schemeClr>
            </a:glow>
          </a:effectLst>
        </p:spPr>
        <p:txBody>
          <a:bodyPr vert="horz" lIns="121920" tIns="60960" rIns="121920" bIns="6096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tabLst>
                <a:tab pos="1828800" algn="l"/>
              </a:tabLst>
            </a:pPr>
            <a:r>
              <a:rPr lang="en-US" sz="4800" b="1">
                <a:solidFill>
                  <a:schemeClr val="bg1"/>
                </a:solidFill>
              </a:rPr>
              <a:t>Questions?</a:t>
            </a:r>
            <a:endParaRPr lang="en-US" sz="4800" b="1">
              <a:solidFill>
                <a:schemeClr val="bg1"/>
              </a:solidFill>
              <a:effectLst>
                <a:glow rad="228600">
                  <a:srgbClr val="006849">
                    <a:alpha val="40000"/>
                  </a:srgbClr>
                </a:glow>
              </a:effectLst>
              <a:latin typeface="Arial" panose="020B0604020202020204" pitchFamily="34" charset="0"/>
              <a:cs typeface="Arial" panose="020B0604020202020204" pitchFamily="34" charset="0"/>
            </a:endParaRPr>
          </a:p>
        </p:txBody>
      </p:sp>
      <p:pic>
        <p:nvPicPr>
          <p:cNvPr id="8" name="Graphic 7">
            <a:extLst>
              <a:ext uri="{FF2B5EF4-FFF2-40B4-BE49-F238E27FC236}">
                <a16:creationId xmlns:a16="http://schemas.microsoft.com/office/drawing/2014/main" id="{33D70267-BE9F-45E3-8E23-0366E27647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55808" y="4169175"/>
            <a:ext cx="1655283" cy="783607"/>
          </a:xfrm>
          <a:prstGeom prst="rect">
            <a:avLst/>
          </a:prstGeom>
        </p:spPr>
      </p:pic>
    </p:spTree>
    <p:extLst>
      <p:ext uri="{BB962C8B-B14F-4D97-AF65-F5344CB8AC3E}">
        <p14:creationId xmlns:p14="http://schemas.microsoft.com/office/powerpoint/2010/main" val="288710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Subtit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1747247"/>
            <a:ext cx="7886700" cy="380697"/>
          </a:xfrm>
        </p:spPr>
        <p:txBody>
          <a:bodyPr>
            <a:normAutofit/>
          </a:bodyPr>
          <a:lstStyle>
            <a:lvl1pPr marL="0" indent="0" algn="ctr">
              <a:buNone/>
              <a:defRPr sz="1800" b="1" spc="100" baseline="0">
                <a:solidFill>
                  <a:srgbClr val="FFFED6"/>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pic>
        <p:nvPicPr>
          <p:cNvPr id="5" name="Picture 4" descr="Text&#10;&#10;Description automatically generated">
            <a:extLst>
              <a:ext uri="{FF2B5EF4-FFF2-40B4-BE49-F238E27FC236}">
                <a16:creationId xmlns:a16="http://schemas.microsoft.com/office/drawing/2014/main" id="{096C480D-61CB-48A9-965B-2EE9205B95D8}"/>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6" t="64255" r="503"/>
          <a:stretch/>
        </p:blipFill>
        <p:spPr>
          <a:xfrm>
            <a:off x="6143740" y="4676140"/>
            <a:ext cx="2519189" cy="282749"/>
          </a:xfrm>
          <a:prstGeom prst="rect">
            <a:avLst/>
          </a:prstGeom>
        </p:spPr>
      </p:pic>
      <p:sp>
        <p:nvSpPr>
          <p:cNvPr id="11" name="Text Placeholder 2">
            <a:extLst>
              <a:ext uri="{FF2B5EF4-FFF2-40B4-BE49-F238E27FC236}">
                <a16:creationId xmlns:a16="http://schemas.microsoft.com/office/drawing/2014/main" id="{604E559D-E7F3-4D3C-81AA-823ABD195CAE}"/>
              </a:ext>
            </a:extLst>
          </p:cNvPr>
          <p:cNvSpPr>
            <a:spLocks noGrp="1"/>
          </p:cNvSpPr>
          <p:nvPr>
            <p:ph type="body" idx="12" hasCustomPrompt="1"/>
          </p:nvPr>
        </p:nvSpPr>
        <p:spPr>
          <a:xfrm>
            <a:off x="623888" y="2475744"/>
            <a:ext cx="7886700" cy="297332"/>
          </a:xfrm>
        </p:spPr>
        <p:txBody>
          <a:bodyPr>
            <a:normAutofit/>
          </a:bodyPr>
          <a:lstStyle>
            <a:lvl1pPr marL="0" indent="0" algn="ctr">
              <a:spcBef>
                <a:spcPts val="0"/>
              </a:spcBef>
              <a:buNone/>
              <a:defRPr sz="1400" b="1">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Name(s)</a:t>
            </a:r>
          </a:p>
          <a:p>
            <a:pPr lvl="0"/>
            <a:endParaRPr lang="en-US"/>
          </a:p>
        </p:txBody>
      </p:sp>
      <p:sp>
        <p:nvSpPr>
          <p:cNvPr id="17" name="Title 16">
            <a:extLst>
              <a:ext uri="{FF2B5EF4-FFF2-40B4-BE49-F238E27FC236}">
                <a16:creationId xmlns:a16="http://schemas.microsoft.com/office/drawing/2014/main" id="{CBE92724-3403-44C7-A55D-274D86374CEC}"/>
              </a:ext>
            </a:extLst>
          </p:cNvPr>
          <p:cNvSpPr>
            <a:spLocks noGrp="1"/>
          </p:cNvSpPr>
          <p:nvPr>
            <p:ph type="title" hasCustomPrompt="1"/>
          </p:nvPr>
        </p:nvSpPr>
        <p:spPr>
          <a:xfrm>
            <a:off x="628650" y="253033"/>
            <a:ext cx="7886700" cy="1475267"/>
          </a:xfrm>
        </p:spPr>
        <p:txBody>
          <a:bodyPr anchor="b"/>
          <a:lstStyle>
            <a:lvl1pPr algn="ctr">
              <a:defRPr sz="3200" b="0">
                <a:solidFill>
                  <a:srgbClr val="ECEAD1"/>
                </a:solidFill>
              </a:defRPr>
            </a:lvl1pPr>
          </a:lstStyle>
          <a:p>
            <a:r>
              <a:rPr lang="en-US"/>
              <a:t>Title Goes Here</a:t>
            </a:r>
          </a:p>
        </p:txBody>
      </p:sp>
      <p:sp>
        <p:nvSpPr>
          <p:cNvPr id="19" name="TextBox 18">
            <a:extLst>
              <a:ext uri="{FF2B5EF4-FFF2-40B4-BE49-F238E27FC236}">
                <a16:creationId xmlns:a16="http://schemas.microsoft.com/office/drawing/2014/main" id="{416A6DE5-2A2F-434A-8222-968C8E8A74BC}"/>
              </a:ext>
            </a:extLst>
          </p:cNvPr>
          <p:cNvSpPr txBox="1"/>
          <p:nvPr userDrawn="1"/>
        </p:nvSpPr>
        <p:spPr>
          <a:xfrm>
            <a:off x="623888" y="2841781"/>
            <a:ext cx="7886700" cy="954107"/>
          </a:xfrm>
          <a:prstGeom prst="rect">
            <a:avLst/>
          </a:prstGeom>
          <a:noFill/>
        </p:spPr>
        <p:txBody>
          <a:bodyPr wrap="square" rtlCol="0">
            <a:spAutoFit/>
          </a:bodyPr>
          <a:lstStyle/>
          <a:p>
            <a:pPr lvl="0" algn="ctr"/>
            <a:r>
              <a:rPr lang="en-US" sz="1400">
                <a:solidFill>
                  <a:srgbClr val="ECEAD1"/>
                </a:solidFill>
                <a:latin typeface="+mn-lt"/>
              </a:rPr>
              <a:t>IEEE Computer Society – Student Branch Chapter</a:t>
            </a:r>
          </a:p>
          <a:p>
            <a:pPr lvl="0" algn="ctr"/>
            <a:r>
              <a:rPr lang="en-US" sz="1400">
                <a:solidFill>
                  <a:srgbClr val="ECEAD1"/>
                </a:solidFill>
                <a:latin typeface="+mn-lt"/>
              </a:rPr>
              <a:t>University of South Florida</a:t>
            </a:r>
          </a:p>
          <a:p>
            <a:pPr lvl="0" algn="ctr"/>
            <a:r>
              <a:rPr lang="en-US" sz="1400">
                <a:solidFill>
                  <a:srgbClr val="ECEAD1"/>
                </a:solidFill>
                <a:latin typeface="+mn-lt"/>
              </a:rPr>
              <a:t>Tampa, FL, USA</a:t>
            </a:r>
          </a:p>
          <a:p>
            <a:pPr algn="ctr"/>
            <a:endParaRPr lang="en-US" sz="1400">
              <a:solidFill>
                <a:srgbClr val="ECEAD1"/>
              </a:solidFill>
              <a:latin typeface="+mn-lt"/>
            </a:endParaRPr>
          </a:p>
        </p:txBody>
      </p:sp>
      <p:sp>
        <p:nvSpPr>
          <p:cNvPr id="24" name="Date Placeholder 3">
            <a:extLst>
              <a:ext uri="{FF2B5EF4-FFF2-40B4-BE49-F238E27FC236}">
                <a16:creationId xmlns:a16="http://schemas.microsoft.com/office/drawing/2014/main" id="{77B70C46-C525-403B-B951-9BE07A987B94}"/>
              </a:ext>
            </a:extLst>
          </p:cNvPr>
          <p:cNvSpPr>
            <a:spLocks noGrp="1"/>
          </p:cNvSpPr>
          <p:nvPr>
            <p:ph type="dt" sz="half" idx="2"/>
          </p:nvPr>
        </p:nvSpPr>
        <p:spPr>
          <a:xfrm>
            <a:off x="620778" y="3760487"/>
            <a:ext cx="7892920" cy="297332"/>
          </a:xfrm>
          <a:prstGeom prst="rect">
            <a:avLst/>
          </a:prstGeom>
        </p:spPr>
        <p:txBody>
          <a:bodyPr vert="horz" lIns="91440" tIns="45720" rIns="91440" bIns="45720" rtlCol="0" anchor="t"/>
          <a:lstStyle>
            <a:lvl1pPr algn="ctr">
              <a:defRPr sz="1400">
                <a:solidFill>
                  <a:srgbClr val="ECEAD1"/>
                </a:solidFill>
              </a:defRPr>
            </a:lvl1pPr>
          </a:lstStyle>
          <a:p>
            <a:r>
              <a:rPr lang="en-US"/>
              <a:t>15 October 2022</a:t>
            </a:r>
          </a:p>
        </p:txBody>
      </p:sp>
      <p:pic>
        <p:nvPicPr>
          <p:cNvPr id="12" name="Graphic 11">
            <a:extLst>
              <a:ext uri="{FF2B5EF4-FFF2-40B4-BE49-F238E27FC236}">
                <a16:creationId xmlns:a16="http://schemas.microsoft.com/office/drawing/2014/main" id="{C8A7E6C4-D228-4C76-8306-1E4C40530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0778" y="4192918"/>
            <a:ext cx="1655283" cy="783607"/>
          </a:xfrm>
          <a:prstGeom prst="rect">
            <a:avLst/>
          </a:prstGeom>
        </p:spPr>
      </p:pic>
    </p:spTree>
    <p:extLst>
      <p:ext uri="{BB962C8B-B14F-4D97-AF65-F5344CB8AC3E}">
        <p14:creationId xmlns:p14="http://schemas.microsoft.com/office/powerpoint/2010/main" val="177045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3">
            <a:extLst>
              <a:ext uri="{FF2B5EF4-FFF2-40B4-BE49-F238E27FC236}">
                <a16:creationId xmlns:a16="http://schemas.microsoft.com/office/drawing/2014/main" id="{4C7B39CB-B1F1-4293-A573-F3BECFD8688A}"/>
              </a:ext>
            </a:extLst>
          </p:cNvPr>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11" name="Footer Placeholder 4">
            <a:extLst>
              <a:ext uri="{FF2B5EF4-FFF2-40B4-BE49-F238E27FC236}">
                <a16:creationId xmlns:a16="http://schemas.microsoft.com/office/drawing/2014/main" id="{DD77DA92-5DC0-4CD1-92FA-DD122326421A}"/>
              </a:ext>
            </a:extLst>
          </p:cNvPr>
          <p:cNvSpPr>
            <a:spLocks noGrp="1"/>
          </p:cNvSpPr>
          <p:nvPr>
            <p:ph type="ftr" sz="quarter" idx="3"/>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12" name="Slide Number Placeholder 5">
            <a:extLst>
              <a:ext uri="{FF2B5EF4-FFF2-40B4-BE49-F238E27FC236}">
                <a16:creationId xmlns:a16="http://schemas.microsoft.com/office/drawing/2014/main" id="{286F62BF-C4E2-41C9-87EF-C4D2654283CE}"/>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3476C264-ED29-4F0A-8E9F-2F3810991A18}"/>
              </a:ext>
            </a:extLst>
          </p:cNvPr>
          <p:cNvSpPr>
            <a:spLocks noGrp="1"/>
          </p:cNvSpPr>
          <p:nvPr>
            <p:ph type="dt" sz="half" idx="10"/>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12" name="Footer Placeholder 4">
            <a:extLst>
              <a:ext uri="{FF2B5EF4-FFF2-40B4-BE49-F238E27FC236}">
                <a16:creationId xmlns:a16="http://schemas.microsoft.com/office/drawing/2014/main" id="{33D01FDF-0267-4650-B9B5-D33DDCD86485}"/>
              </a:ext>
            </a:extLst>
          </p:cNvPr>
          <p:cNvSpPr>
            <a:spLocks noGrp="1"/>
          </p:cNvSpPr>
          <p:nvPr>
            <p:ph type="ftr" sz="quarter" idx="3"/>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13" name="Slide Number Placeholder 5">
            <a:extLst>
              <a:ext uri="{FF2B5EF4-FFF2-40B4-BE49-F238E27FC236}">
                <a16:creationId xmlns:a16="http://schemas.microsoft.com/office/drawing/2014/main" id="{55262682-1F5A-4B58-B65F-2D007DAD88B0}"/>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11" name="Content Placeholder 2">
            <a:extLst>
              <a:ext uri="{FF2B5EF4-FFF2-40B4-BE49-F238E27FC236}">
                <a16:creationId xmlns:a16="http://schemas.microsoft.com/office/drawing/2014/main" id="{41F74B95-1223-43DA-B9BE-EFA803D31ACA}"/>
              </a:ext>
            </a:extLst>
          </p:cNvPr>
          <p:cNvSpPr>
            <a:spLocks noGrp="1"/>
          </p:cNvSpPr>
          <p:nvPr>
            <p:ph sz="half" idx="11"/>
          </p:nvPr>
        </p:nvSpPr>
        <p:spPr>
          <a:xfrm>
            <a:off x="628650" y="1104298"/>
            <a:ext cx="3886200" cy="3529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C0560366-45E0-4CBF-8516-81B9AF4E5470}"/>
              </a:ext>
            </a:extLst>
          </p:cNvPr>
          <p:cNvSpPr>
            <a:spLocks noGrp="1"/>
          </p:cNvSpPr>
          <p:nvPr>
            <p:ph sz="half" idx="12"/>
          </p:nvPr>
        </p:nvSpPr>
        <p:spPr>
          <a:xfrm>
            <a:off x="4629150" y="1104298"/>
            <a:ext cx="3886200" cy="3529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93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14400"/>
            <a:ext cx="3868340" cy="485838"/>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5" name="Text Placeholder 4"/>
          <p:cNvSpPr>
            <a:spLocks noGrp="1"/>
          </p:cNvSpPr>
          <p:nvPr>
            <p:ph type="body" sz="quarter" idx="3"/>
          </p:nvPr>
        </p:nvSpPr>
        <p:spPr>
          <a:xfrm>
            <a:off x="4629150" y="914400"/>
            <a:ext cx="3887391" cy="485838"/>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3">
            <a:extLst>
              <a:ext uri="{FF2B5EF4-FFF2-40B4-BE49-F238E27FC236}">
                <a16:creationId xmlns:a16="http://schemas.microsoft.com/office/drawing/2014/main" id="{112D7067-5A94-4EB9-A1E6-66C1227D76EF}"/>
              </a:ext>
            </a:extLst>
          </p:cNvPr>
          <p:cNvSpPr>
            <a:spLocks noGrp="1"/>
          </p:cNvSpPr>
          <p:nvPr>
            <p:ph type="dt" sz="half" idx="10"/>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14" name="Footer Placeholder 4">
            <a:extLst>
              <a:ext uri="{FF2B5EF4-FFF2-40B4-BE49-F238E27FC236}">
                <a16:creationId xmlns:a16="http://schemas.microsoft.com/office/drawing/2014/main" id="{2D96F29A-3829-4A89-A076-95861E38BE01}"/>
              </a:ext>
            </a:extLst>
          </p:cNvPr>
          <p:cNvSpPr>
            <a:spLocks noGrp="1"/>
          </p:cNvSpPr>
          <p:nvPr>
            <p:ph type="ftr" sz="quarter" idx="11"/>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15" name="Slide Number Placeholder 5">
            <a:extLst>
              <a:ext uri="{FF2B5EF4-FFF2-40B4-BE49-F238E27FC236}">
                <a16:creationId xmlns:a16="http://schemas.microsoft.com/office/drawing/2014/main" id="{7EE4D6A4-75A4-4392-A77D-82CC142E7943}"/>
              </a:ext>
            </a:extLst>
          </p:cNvPr>
          <p:cNvSpPr>
            <a:spLocks noGrp="1"/>
          </p:cNvSpPr>
          <p:nvPr>
            <p:ph type="sldNum" sz="quarter" idx="12"/>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12" name="Title 1">
            <a:extLst>
              <a:ext uri="{FF2B5EF4-FFF2-40B4-BE49-F238E27FC236}">
                <a16:creationId xmlns:a16="http://schemas.microsoft.com/office/drawing/2014/main" id="{CA17ECF8-DDA2-4B05-86A3-845C54D7CDB4}"/>
              </a:ext>
            </a:extLst>
          </p:cNvPr>
          <p:cNvSpPr>
            <a:spLocks noGrp="1"/>
          </p:cNvSpPr>
          <p:nvPr>
            <p:ph type="title" hasCustomPrompt="1"/>
          </p:nvPr>
        </p:nvSpPr>
        <p:spPr>
          <a:xfrm>
            <a:off x="628650" y="273844"/>
            <a:ext cx="7886700" cy="640556"/>
          </a:xfrm>
        </p:spPr>
        <p:txBody>
          <a:bodyPr/>
          <a:lstStyle>
            <a:lvl1pPr>
              <a:defRPr>
                <a:solidFill>
                  <a:srgbClr val="006747"/>
                </a:solidFill>
              </a:defRPr>
            </a:lvl1pPr>
          </a:lstStyle>
          <a:p>
            <a:r>
              <a:rPr lang="en-US"/>
              <a:t>Header Goes Here</a:t>
            </a:r>
          </a:p>
        </p:txBody>
      </p:sp>
      <p:sp>
        <p:nvSpPr>
          <p:cNvPr id="13" name="Content Placeholder 2">
            <a:extLst>
              <a:ext uri="{FF2B5EF4-FFF2-40B4-BE49-F238E27FC236}">
                <a16:creationId xmlns:a16="http://schemas.microsoft.com/office/drawing/2014/main" id="{6B29730D-567D-4893-AFA3-9391FE9BD418}"/>
              </a:ext>
            </a:extLst>
          </p:cNvPr>
          <p:cNvSpPr>
            <a:spLocks noGrp="1"/>
          </p:cNvSpPr>
          <p:nvPr>
            <p:ph sz="half" idx="10"/>
          </p:nvPr>
        </p:nvSpPr>
        <p:spPr>
          <a:xfrm>
            <a:off x="628650" y="1400238"/>
            <a:ext cx="3886200" cy="32336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C3B510C8-C86F-47A3-8514-B02D24553D8E}"/>
              </a:ext>
            </a:extLst>
          </p:cNvPr>
          <p:cNvSpPr>
            <a:spLocks noGrp="1"/>
          </p:cNvSpPr>
          <p:nvPr>
            <p:ph sz="half" idx="11"/>
          </p:nvPr>
        </p:nvSpPr>
        <p:spPr>
          <a:xfrm>
            <a:off x="4629150" y="1400238"/>
            <a:ext cx="3886200" cy="32336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91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 Figure Smal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5C2DE-CE33-4FB1-840A-69C724CF1018}"/>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4">
            <a:extLst>
              <a:ext uri="{FF2B5EF4-FFF2-40B4-BE49-F238E27FC236}">
                <a16:creationId xmlns:a16="http://schemas.microsoft.com/office/drawing/2014/main" id="{3C757900-B7AA-4FE2-B2F8-E784EBC3591D}"/>
              </a:ext>
            </a:extLst>
          </p:cNvPr>
          <p:cNvSpPr>
            <a:spLocks noGrp="1"/>
          </p:cNvSpPr>
          <p:nvPr>
            <p:ph type="pic" sz="quarter" idx="13"/>
          </p:nvPr>
        </p:nvSpPr>
        <p:spPr>
          <a:xfrm>
            <a:off x="4640366" y="1104298"/>
            <a:ext cx="3874984" cy="3528425"/>
          </a:xfrm>
        </p:spPr>
        <p:txBody>
          <a:bodyPr/>
          <a:lstStyle>
            <a:lvl1pPr>
              <a:defRPr>
                <a:solidFill>
                  <a:schemeClr val="tx1"/>
                </a:solidFill>
              </a:defRPr>
            </a:lvl1pPr>
          </a:lstStyle>
          <a:p>
            <a:endParaRPr lang="en-US"/>
          </a:p>
        </p:txBody>
      </p:sp>
      <p:sp>
        <p:nvSpPr>
          <p:cNvPr id="9" name="Date Placeholder 3">
            <a:extLst>
              <a:ext uri="{FF2B5EF4-FFF2-40B4-BE49-F238E27FC236}">
                <a16:creationId xmlns:a16="http://schemas.microsoft.com/office/drawing/2014/main" id="{B5025235-930D-4188-8A22-F6BDF8B36318}"/>
              </a:ext>
            </a:extLst>
          </p:cNvPr>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11" name="Footer Placeholder 4">
            <a:extLst>
              <a:ext uri="{FF2B5EF4-FFF2-40B4-BE49-F238E27FC236}">
                <a16:creationId xmlns:a16="http://schemas.microsoft.com/office/drawing/2014/main" id="{3225DE26-4753-4B6B-B74B-F8E0E7B45457}"/>
              </a:ext>
            </a:extLst>
          </p:cNvPr>
          <p:cNvSpPr>
            <a:spLocks noGrp="1"/>
          </p:cNvSpPr>
          <p:nvPr>
            <p:ph type="ftr" sz="quarter" idx="3"/>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12" name="Slide Number Placeholder 5">
            <a:extLst>
              <a:ext uri="{FF2B5EF4-FFF2-40B4-BE49-F238E27FC236}">
                <a16:creationId xmlns:a16="http://schemas.microsoft.com/office/drawing/2014/main" id="{154102E6-5ED4-4AC0-937C-761EB3DA66EB}"/>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15" name="Title 1">
            <a:extLst>
              <a:ext uri="{FF2B5EF4-FFF2-40B4-BE49-F238E27FC236}">
                <a16:creationId xmlns:a16="http://schemas.microsoft.com/office/drawing/2014/main" id="{8FC0FD5B-7FD0-4291-8881-9D44F5164E94}"/>
              </a:ext>
            </a:extLst>
          </p:cNvPr>
          <p:cNvSpPr>
            <a:spLocks noGrp="1"/>
          </p:cNvSpPr>
          <p:nvPr>
            <p:ph type="title" hasCustomPrompt="1"/>
          </p:nvPr>
        </p:nvSpPr>
        <p:spPr>
          <a:xfrm>
            <a:off x="628650" y="273844"/>
            <a:ext cx="7886700" cy="640556"/>
          </a:xfrm>
        </p:spPr>
        <p:txBody>
          <a:bodyPr/>
          <a:lstStyle>
            <a:lvl1pPr>
              <a:defRPr>
                <a:solidFill>
                  <a:srgbClr val="006747"/>
                </a:solidFill>
              </a:defRPr>
            </a:lvl1pPr>
          </a:lstStyle>
          <a:p>
            <a:r>
              <a:rPr lang="en-US"/>
              <a:t>Header Goes Here</a:t>
            </a:r>
          </a:p>
        </p:txBody>
      </p:sp>
      <p:sp>
        <p:nvSpPr>
          <p:cNvPr id="16" name="Content Placeholder 2">
            <a:extLst>
              <a:ext uri="{FF2B5EF4-FFF2-40B4-BE49-F238E27FC236}">
                <a16:creationId xmlns:a16="http://schemas.microsoft.com/office/drawing/2014/main" id="{DEB990A7-81A0-4717-A03A-292D00EB5276}"/>
              </a:ext>
            </a:extLst>
          </p:cNvPr>
          <p:cNvSpPr>
            <a:spLocks noGrp="1"/>
          </p:cNvSpPr>
          <p:nvPr>
            <p:ph sz="half" idx="11"/>
          </p:nvPr>
        </p:nvSpPr>
        <p:spPr>
          <a:xfrm>
            <a:off x="628650" y="1104298"/>
            <a:ext cx="3886200" cy="3529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1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Figure Medium">
    <p:bg>
      <p:bgPr>
        <a:solidFill>
          <a:srgbClr val="00674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861BF3-EFE4-42C0-B567-B4D07BA89D17}"/>
              </a:ext>
            </a:extLst>
          </p:cNvPr>
          <p:cNvSpPr/>
          <p:nvPr userDrawn="1"/>
        </p:nvSpPr>
        <p:spPr>
          <a:xfrm>
            <a:off x="5254534" y="0"/>
            <a:ext cx="3889466" cy="51435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Date Placeholder 3">
            <a:extLst>
              <a:ext uri="{FF2B5EF4-FFF2-40B4-BE49-F238E27FC236}">
                <a16:creationId xmlns:a16="http://schemas.microsoft.com/office/drawing/2014/main" id="{2E943D75-DECB-4813-801E-8E1A11068710}"/>
              </a:ext>
            </a:extLst>
          </p:cNvPr>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b="1">
                <a:solidFill>
                  <a:schemeClr val="bg1"/>
                </a:solidFill>
              </a:defRPr>
            </a:lvl1pPr>
          </a:lstStyle>
          <a:p>
            <a:r>
              <a:rPr lang="en-US"/>
              <a:t>15 October 2022</a:t>
            </a:r>
          </a:p>
        </p:txBody>
      </p:sp>
      <p:sp>
        <p:nvSpPr>
          <p:cNvPr id="11" name="Slide Number Placeholder 5">
            <a:extLst>
              <a:ext uri="{FF2B5EF4-FFF2-40B4-BE49-F238E27FC236}">
                <a16:creationId xmlns:a16="http://schemas.microsoft.com/office/drawing/2014/main" id="{46D65C04-F053-4F0A-B42B-8F617AD2C609}"/>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14" name="Title 1">
            <a:extLst>
              <a:ext uri="{FF2B5EF4-FFF2-40B4-BE49-F238E27FC236}">
                <a16:creationId xmlns:a16="http://schemas.microsoft.com/office/drawing/2014/main" id="{D8FC3FF3-4413-4BD8-BCFB-587CB2E5AE41}"/>
              </a:ext>
            </a:extLst>
          </p:cNvPr>
          <p:cNvSpPr txBox="1">
            <a:spLocks/>
          </p:cNvSpPr>
          <p:nvPr userDrawn="1"/>
        </p:nvSpPr>
        <p:spPr>
          <a:xfrm>
            <a:off x="628650" y="273844"/>
            <a:ext cx="3886200" cy="64055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800" b="1" kern="1200">
                <a:solidFill>
                  <a:srgbClr val="006747"/>
                </a:solidFill>
                <a:latin typeface="Arial" panose="020B0604020202020204" pitchFamily="34" charset="0"/>
                <a:ea typeface="+mj-ea"/>
                <a:cs typeface="Arial" panose="020B0604020202020204" pitchFamily="34" charset="0"/>
              </a:defRPr>
            </a:lvl1pPr>
          </a:lstStyle>
          <a:p>
            <a:r>
              <a:rPr lang="en-US">
                <a:solidFill>
                  <a:schemeClr val="bg1"/>
                </a:solidFill>
              </a:rPr>
              <a:t>Header Goes Here</a:t>
            </a:r>
          </a:p>
        </p:txBody>
      </p:sp>
      <p:sp>
        <p:nvSpPr>
          <p:cNvPr id="15" name="Content Placeholder 2">
            <a:extLst>
              <a:ext uri="{FF2B5EF4-FFF2-40B4-BE49-F238E27FC236}">
                <a16:creationId xmlns:a16="http://schemas.microsoft.com/office/drawing/2014/main" id="{338EEF1E-437D-4BFA-ABBE-E182F5D17E06}"/>
              </a:ext>
            </a:extLst>
          </p:cNvPr>
          <p:cNvSpPr>
            <a:spLocks noGrp="1"/>
          </p:cNvSpPr>
          <p:nvPr>
            <p:ph sz="half" idx="11"/>
          </p:nvPr>
        </p:nvSpPr>
        <p:spPr>
          <a:xfrm>
            <a:off x="628650" y="1104298"/>
            <a:ext cx="3886200" cy="35295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4">
            <a:extLst>
              <a:ext uri="{FF2B5EF4-FFF2-40B4-BE49-F238E27FC236}">
                <a16:creationId xmlns:a16="http://schemas.microsoft.com/office/drawing/2014/main" id="{9676CE92-6F11-4056-ADAB-D09545F66539}"/>
              </a:ext>
            </a:extLst>
          </p:cNvPr>
          <p:cNvSpPr>
            <a:spLocks noGrp="1"/>
          </p:cNvSpPr>
          <p:nvPr>
            <p:ph type="pic" sz="quarter" idx="13"/>
          </p:nvPr>
        </p:nvSpPr>
        <p:spPr>
          <a:xfrm>
            <a:off x="5254534" y="0"/>
            <a:ext cx="3889466" cy="4632723"/>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615030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 Figure Larg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AAACD05-DB1C-4EC0-9560-2CE17FB46C53}"/>
              </a:ext>
            </a:extLst>
          </p:cNvPr>
          <p:cNvSpPr/>
          <p:nvPr userDrawn="1"/>
        </p:nvSpPr>
        <p:spPr>
          <a:xfrm>
            <a:off x="3887392" y="0"/>
            <a:ext cx="5256608" cy="51435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2385F8F3-4D20-5E43-8EB9-992296EA04A9}"/>
              </a:ext>
            </a:extLst>
          </p:cNvPr>
          <p:cNvSpPr/>
          <p:nvPr userDrawn="1"/>
        </p:nvSpPr>
        <p:spPr>
          <a:xfrm>
            <a:off x="1" y="-34016"/>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Date Placeholder 3">
            <a:extLst>
              <a:ext uri="{FF2B5EF4-FFF2-40B4-BE49-F238E27FC236}">
                <a16:creationId xmlns:a16="http://schemas.microsoft.com/office/drawing/2014/main" id="{028DC3B7-7085-46E8-9E07-267D405BF0D4}"/>
              </a:ext>
            </a:extLst>
          </p:cNvPr>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b="1">
                <a:solidFill>
                  <a:schemeClr val="bg1"/>
                </a:solidFill>
              </a:defRPr>
            </a:lvl1pPr>
          </a:lstStyle>
          <a:p>
            <a:r>
              <a:rPr lang="en-US"/>
              <a:t>15 October 2022</a:t>
            </a:r>
          </a:p>
        </p:txBody>
      </p:sp>
      <p:sp>
        <p:nvSpPr>
          <p:cNvPr id="19" name="Slide Number Placeholder 5">
            <a:extLst>
              <a:ext uri="{FF2B5EF4-FFF2-40B4-BE49-F238E27FC236}">
                <a16:creationId xmlns:a16="http://schemas.microsoft.com/office/drawing/2014/main" id="{59F738FE-0CEB-4402-8CEA-E81601121BDF}"/>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20" name="Title 1">
            <a:extLst>
              <a:ext uri="{FF2B5EF4-FFF2-40B4-BE49-F238E27FC236}">
                <a16:creationId xmlns:a16="http://schemas.microsoft.com/office/drawing/2014/main" id="{F5EB2DFB-F301-43BC-8242-99A1DF8469D3}"/>
              </a:ext>
            </a:extLst>
          </p:cNvPr>
          <p:cNvSpPr txBox="1">
            <a:spLocks/>
          </p:cNvSpPr>
          <p:nvPr userDrawn="1"/>
        </p:nvSpPr>
        <p:spPr>
          <a:xfrm>
            <a:off x="628650" y="273844"/>
            <a:ext cx="3886200" cy="64055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800" b="1" kern="1200">
                <a:solidFill>
                  <a:srgbClr val="006747"/>
                </a:solidFill>
                <a:latin typeface="Arial" panose="020B0604020202020204" pitchFamily="34" charset="0"/>
                <a:ea typeface="+mj-ea"/>
                <a:cs typeface="Arial" panose="020B0604020202020204" pitchFamily="34" charset="0"/>
              </a:defRPr>
            </a:lvl1pPr>
          </a:lstStyle>
          <a:p>
            <a:r>
              <a:rPr lang="en-US">
                <a:solidFill>
                  <a:schemeClr val="bg1"/>
                </a:solidFill>
              </a:rPr>
              <a:t>Header Goes Here</a:t>
            </a:r>
          </a:p>
        </p:txBody>
      </p:sp>
      <p:sp>
        <p:nvSpPr>
          <p:cNvPr id="21" name="Content Placeholder 2">
            <a:extLst>
              <a:ext uri="{FF2B5EF4-FFF2-40B4-BE49-F238E27FC236}">
                <a16:creationId xmlns:a16="http://schemas.microsoft.com/office/drawing/2014/main" id="{9C883509-CF71-4E8B-B7FA-A76BA648F2E9}"/>
              </a:ext>
            </a:extLst>
          </p:cNvPr>
          <p:cNvSpPr>
            <a:spLocks noGrp="1"/>
          </p:cNvSpPr>
          <p:nvPr>
            <p:ph sz="half" idx="11"/>
          </p:nvPr>
        </p:nvSpPr>
        <p:spPr>
          <a:xfrm>
            <a:off x="628650" y="1104298"/>
            <a:ext cx="3071679" cy="35295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4">
            <a:extLst>
              <a:ext uri="{FF2B5EF4-FFF2-40B4-BE49-F238E27FC236}">
                <a16:creationId xmlns:a16="http://schemas.microsoft.com/office/drawing/2014/main" id="{2313A790-A71A-4D0C-A09E-747487326B47}"/>
              </a:ext>
            </a:extLst>
          </p:cNvPr>
          <p:cNvSpPr>
            <a:spLocks noGrp="1"/>
          </p:cNvSpPr>
          <p:nvPr>
            <p:ph type="pic" sz="quarter" idx="13"/>
          </p:nvPr>
        </p:nvSpPr>
        <p:spPr>
          <a:xfrm>
            <a:off x="3887392" y="0"/>
            <a:ext cx="5256608" cy="4632723"/>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86648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ce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marL="282575" indent="-282575">
              <a:spcBef>
                <a:spcPts val="0"/>
              </a:spcBef>
              <a:buSzPct val="90000"/>
              <a:buFont typeface="+mj-lt"/>
              <a:buAutoNum type="arabicPeriod"/>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Reference 1</a:t>
            </a:r>
          </a:p>
          <a:p>
            <a:pPr lvl="0"/>
            <a:r>
              <a:rPr lang="en-US"/>
              <a:t>Reference 2</a:t>
            </a:r>
          </a:p>
          <a:p>
            <a:pPr lvl="0"/>
            <a:r>
              <a:rPr lang="en-US"/>
              <a:t>Reference 3</a:t>
            </a:r>
          </a:p>
          <a:p>
            <a:pPr lvl="0"/>
            <a:endParaRPr lang="en-US"/>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3">
            <a:extLst>
              <a:ext uri="{FF2B5EF4-FFF2-40B4-BE49-F238E27FC236}">
                <a16:creationId xmlns:a16="http://schemas.microsoft.com/office/drawing/2014/main" id="{4C7B39CB-B1F1-4293-A573-F3BECFD8688A}"/>
              </a:ext>
            </a:extLst>
          </p:cNvPr>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11" name="Footer Placeholder 4">
            <a:extLst>
              <a:ext uri="{FF2B5EF4-FFF2-40B4-BE49-F238E27FC236}">
                <a16:creationId xmlns:a16="http://schemas.microsoft.com/office/drawing/2014/main" id="{DD77DA92-5DC0-4CD1-92FA-DD122326421A}"/>
              </a:ext>
            </a:extLst>
          </p:cNvPr>
          <p:cNvSpPr>
            <a:spLocks noGrp="1"/>
          </p:cNvSpPr>
          <p:nvPr>
            <p:ph type="ftr" sz="quarter" idx="3"/>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12" name="Slide Number Placeholder 5">
            <a:extLst>
              <a:ext uri="{FF2B5EF4-FFF2-40B4-BE49-F238E27FC236}">
                <a16:creationId xmlns:a16="http://schemas.microsoft.com/office/drawing/2014/main" id="{286F62BF-C4E2-41C9-87EF-C4D2654283CE}"/>
              </a:ext>
            </a:extLst>
          </p:cNvPr>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
        <p:nvSpPr>
          <p:cNvPr id="9" name="Title 1">
            <a:extLst>
              <a:ext uri="{FF2B5EF4-FFF2-40B4-BE49-F238E27FC236}">
                <a16:creationId xmlns:a16="http://schemas.microsoft.com/office/drawing/2014/main" id="{28FDB8D8-AD25-4774-A456-67581678BFE5}"/>
              </a:ext>
            </a:extLst>
          </p:cNvPr>
          <p:cNvSpPr>
            <a:spLocks noGrp="1"/>
          </p:cNvSpPr>
          <p:nvPr>
            <p:ph type="title" hasCustomPrompt="1"/>
          </p:nvPr>
        </p:nvSpPr>
        <p:spPr>
          <a:xfrm>
            <a:off x="628650" y="273844"/>
            <a:ext cx="7886700" cy="640556"/>
          </a:xfrm>
        </p:spPr>
        <p:txBody>
          <a:bodyPr/>
          <a:lstStyle>
            <a:lvl1pPr>
              <a:defRPr>
                <a:solidFill>
                  <a:srgbClr val="006747"/>
                </a:solidFill>
              </a:defRPr>
            </a:lvl1pPr>
          </a:lstStyle>
          <a:p>
            <a:r>
              <a:rPr lang="en-US"/>
              <a:t>Header Goes Here</a:t>
            </a:r>
          </a:p>
        </p:txBody>
      </p:sp>
    </p:spTree>
    <p:extLst>
      <p:ext uri="{BB962C8B-B14F-4D97-AF65-F5344CB8AC3E}">
        <p14:creationId xmlns:p14="http://schemas.microsoft.com/office/powerpoint/2010/main" val="2843654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6405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102407"/>
            <a:ext cx="7886700" cy="3530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1371600" cy="273844"/>
          </a:xfrm>
          <a:prstGeom prst="rect">
            <a:avLst/>
          </a:prstGeom>
        </p:spPr>
        <p:txBody>
          <a:bodyPr vert="horz" lIns="91440" tIns="45720" rIns="91440" bIns="45720" rtlCol="0" anchor="ctr"/>
          <a:lstStyle>
            <a:lvl1pPr algn="l">
              <a:defRPr sz="900">
                <a:solidFill>
                  <a:schemeClr val="tx1"/>
                </a:solidFill>
              </a:defRPr>
            </a:lvl1pPr>
          </a:lstStyle>
          <a:p>
            <a:r>
              <a:rPr lang="en-US"/>
              <a:t>15 October 2022</a:t>
            </a:r>
          </a:p>
        </p:txBody>
      </p:sp>
      <p:sp>
        <p:nvSpPr>
          <p:cNvPr id="5" name="Footer Placeholder 4"/>
          <p:cNvSpPr>
            <a:spLocks noGrp="1"/>
          </p:cNvSpPr>
          <p:nvPr>
            <p:ph type="ftr" sz="quarter" idx="3"/>
          </p:nvPr>
        </p:nvSpPr>
        <p:spPr>
          <a:xfrm>
            <a:off x="2103120" y="4766787"/>
            <a:ext cx="4937760" cy="274320"/>
          </a:xfrm>
          <a:prstGeom prst="rect">
            <a:avLst/>
          </a:prstGeom>
        </p:spPr>
        <p:txBody>
          <a:bodyPr vert="horz" lIns="91440" tIns="45720" rIns="91440" bIns="45720" rtlCol="0" anchor="ctr"/>
          <a:lstStyle>
            <a:lvl1pPr algn="ctr">
              <a:defRPr sz="900">
                <a:solidFill>
                  <a:schemeClr val="tx1"/>
                </a:solidFill>
              </a:defRPr>
            </a:lvl1pPr>
          </a:lstStyle>
          <a:p>
            <a:r>
              <a:rPr lang="en-US"/>
              <a:t>IoT Hardware</a:t>
            </a:r>
          </a:p>
        </p:txBody>
      </p:sp>
      <p:sp>
        <p:nvSpPr>
          <p:cNvPr id="6" name="Slide Number Placeholder 5"/>
          <p:cNvSpPr>
            <a:spLocks noGrp="1"/>
          </p:cNvSpPr>
          <p:nvPr>
            <p:ph type="sldNum" sz="quarter" idx="4"/>
          </p:nvPr>
        </p:nvSpPr>
        <p:spPr>
          <a:xfrm>
            <a:off x="7143750" y="4767263"/>
            <a:ext cx="1371600" cy="273844"/>
          </a:xfrm>
          <a:prstGeom prst="rect">
            <a:avLst/>
          </a:prstGeom>
        </p:spPr>
        <p:txBody>
          <a:bodyPr vert="horz" lIns="91440" tIns="45720" rIns="91440" bIns="45720" rtlCol="0" anchor="ctr"/>
          <a:lstStyle>
            <a:lvl1pPr algn="r">
              <a:defRPr sz="900">
                <a:solidFill>
                  <a:schemeClr val="tx1"/>
                </a:solidFill>
              </a:defRPr>
            </a:lvl1pPr>
          </a:lstStyle>
          <a:p>
            <a:fld id="{0F5EC011-0DA0-DB45-996E-85C7F379AB45}" type="slidenum">
              <a:rPr lang="en-US" smtClean="0"/>
              <a:pPr/>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4" r:id="rId4"/>
    <p:sldLayoutId id="2147483665" r:id="rId5"/>
    <p:sldLayoutId id="2147483672" r:id="rId6"/>
    <p:sldLayoutId id="2147483685" r:id="rId7"/>
    <p:sldLayoutId id="2147483686" r:id="rId8"/>
    <p:sldLayoutId id="2147483684" r:id="rId9"/>
    <p:sldLayoutId id="2147483666" r:id="rId10"/>
    <p:sldLayoutId id="2147483671" r:id="rId11"/>
    <p:sldLayoutId id="2147483667" r:id="rId12"/>
    <p:sldLayoutId id="2147483674" r:id="rId13"/>
  </p:sldLayoutIdLst>
  <p:hf hdr="0"/>
  <p:txStyles>
    <p:titleStyle>
      <a:lvl1pPr algn="l" defTabSz="685800" rtl="0" eaLnBrk="1" latinLnBrk="0" hangingPunct="1">
        <a:lnSpc>
          <a:spcPct val="90000"/>
        </a:lnSpc>
        <a:spcBef>
          <a:spcPct val="0"/>
        </a:spcBef>
        <a:buNone/>
        <a:defRPr sz="2800" b="1" kern="1200">
          <a:solidFill>
            <a:srgbClr val="006747"/>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ADDF7D-6650-47C5-A198-B0987042E76A}"/>
              </a:ext>
            </a:extLst>
          </p:cNvPr>
          <p:cNvSpPr>
            <a:spLocks noGrp="1"/>
          </p:cNvSpPr>
          <p:nvPr>
            <p:ph type="body" idx="1"/>
          </p:nvPr>
        </p:nvSpPr>
        <p:spPr/>
        <p:txBody>
          <a:bodyPr vert="horz" lIns="91440" tIns="45720" rIns="91440" bIns="45720" rtlCol="0" anchor="t">
            <a:normAutofit/>
          </a:bodyPr>
          <a:lstStyle/>
          <a:p>
            <a:r>
              <a:rPr lang="en-US" sz="1600" dirty="0">
                <a:latin typeface="Arial"/>
                <a:cs typeface="Arial"/>
              </a:rPr>
              <a:t>Building an IoT Clock</a:t>
            </a:r>
            <a:endParaRPr lang="en-US" sz="1600" dirty="0"/>
          </a:p>
        </p:txBody>
      </p:sp>
      <p:sp>
        <p:nvSpPr>
          <p:cNvPr id="3" name="Text Placeholder 2">
            <a:extLst>
              <a:ext uri="{FF2B5EF4-FFF2-40B4-BE49-F238E27FC236}">
                <a16:creationId xmlns:a16="http://schemas.microsoft.com/office/drawing/2014/main" id="{2B01C124-CF23-4987-9855-EF39D1E5A259}"/>
              </a:ext>
            </a:extLst>
          </p:cNvPr>
          <p:cNvSpPr>
            <a:spLocks noGrp="1"/>
          </p:cNvSpPr>
          <p:nvPr>
            <p:ph type="body" idx="12"/>
          </p:nvPr>
        </p:nvSpPr>
        <p:spPr/>
        <p:txBody>
          <a:bodyPr/>
          <a:lstStyle/>
          <a:p>
            <a:r>
              <a:rPr lang="en-US"/>
              <a:t>By Liam Osman</a:t>
            </a:r>
          </a:p>
        </p:txBody>
      </p:sp>
      <p:sp>
        <p:nvSpPr>
          <p:cNvPr id="4" name="Title 3">
            <a:extLst>
              <a:ext uri="{FF2B5EF4-FFF2-40B4-BE49-F238E27FC236}">
                <a16:creationId xmlns:a16="http://schemas.microsoft.com/office/drawing/2014/main" id="{59FC5893-14EE-4FC1-8615-63CA836BF68B}"/>
              </a:ext>
            </a:extLst>
          </p:cNvPr>
          <p:cNvSpPr>
            <a:spLocks noGrp="1"/>
          </p:cNvSpPr>
          <p:nvPr>
            <p:ph type="title"/>
          </p:nvPr>
        </p:nvSpPr>
        <p:spPr/>
        <p:txBody>
          <a:bodyPr/>
          <a:lstStyle/>
          <a:p>
            <a:r>
              <a:rPr lang="en-US" dirty="0"/>
              <a:t>IoT Hardware &amp; Firmware</a:t>
            </a:r>
          </a:p>
        </p:txBody>
      </p:sp>
      <p:sp>
        <p:nvSpPr>
          <p:cNvPr id="5" name="Date Placeholder 4">
            <a:extLst>
              <a:ext uri="{FF2B5EF4-FFF2-40B4-BE49-F238E27FC236}">
                <a16:creationId xmlns:a16="http://schemas.microsoft.com/office/drawing/2014/main" id="{6E00CA1D-6E15-49CF-8420-0E8559BE88C3}"/>
              </a:ext>
            </a:extLst>
          </p:cNvPr>
          <p:cNvSpPr>
            <a:spLocks noGrp="1"/>
          </p:cNvSpPr>
          <p:nvPr>
            <p:ph type="dt" sz="half" idx="2"/>
          </p:nvPr>
        </p:nvSpPr>
        <p:spPr/>
        <p:txBody>
          <a:bodyPr/>
          <a:lstStyle/>
          <a:p>
            <a:r>
              <a:rPr lang="en-US" dirty="0"/>
              <a:t>17 April 2024</a:t>
            </a:r>
          </a:p>
        </p:txBody>
      </p:sp>
    </p:spTree>
    <p:extLst>
      <p:ext uri="{BB962C8B-B14F-4D97-AF65-F5344CB8AC3E}">
        <p14:creationId xmlns:p14="http://schemas.microsoft.com/office/powerpoint/2010/main" val="4005526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44F6-1F7E-96F4-CAE4-F2A013EBC30C}"/>
              </a:ext>
            </a:extLst>
          </p:cNvPr>
          <p:cNvSpPr>
            <a:spLocks noGrp="1"/>
          </p:cNvSpPr>
          <p:nvPr>
            <p:ph type="title"/>
          </p:nvPr>
        </p:nvSpPr>
        <p:spPr/>
        <p:txBody>
          <a:bodyPr/>
          <a:lstStyle/>
          <a:p>
            <a:r>
              <a:rPr lang="en-US"/>
              <a:t>Current</a:t>
            </a:r>
          </a:p>
        </p:txBody>
      </p:sp>
      <p:sp>
        <p:nvSpPr>
          <p:cNvPr id="3" name="Content Placeholder 2">
            <a:extLst>
              <a:ext uri="{FF2B5EF4-FFF2-40B4-BE49-F238E27FC236}">
                <a16:creationId xmlns:a16="http://schemas.microsoft.com/office/drawing/2014/main" id="{EC266757-9C84-262C-8264-D02C25C3099A}"/>
              </a:ext>
            </a:extLst>
          </p:cNvPr>
          <p:cNvSpPr>
            <a:spLocks noGrp="1"/>
          </p:cNvSpPr>
          <p:nvPr>
            <p:ph idx="1"/>
          </p:nvPr>
        </p:nvSpPr>
        <p:spPr/>
        <p:txBody>
          <a:bodyPr/>
          <a:lstStyle/>
          <a:p>
            <a:r>
              <a:rPr lang="en-US"/>
              <a:t>Current is like the water which flows in our garden hose</a:t>
            </a:r>
          </a:p>
          <a:p>
            <a:r>
              <a:rPr lang="en-US"/>
              <a:t>The base reference that voltage relates to is called </a:t>
            </a:r>
            <a:r>
              <a:rPr lang="en-US" i="1"/>
              <a:t>ground</a:t>
            </a:r>
          </a:p>
          <a:p>
            <a:r>
              <a:rPr lang="en-US"/>
              <a:t>We have to “drain” our voltages to ground voltage to get current</a:t>
            </a:r>
          </a:p>
        </p:txBody>
      </p:sp>
      <p:sp>
        <p:nvSpPr>
          <p:cNvPr id="4" name="Date Placeholder 3">
            <a:extLst>
              <a:ext uri="{FF2B5EF4-FFF2-40B4-BE49-F238E27FC236}">
                <a16:creationId xmlns:a16="http://schemas.microsoft.com/office/drawing/2014/main" id="{389D65EA-4493-C93A-76BE-3347413C1A6C}"/>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D6AC1419-3D1F-4422-CFB4-5E33AB115216}"/>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D86260E6-167C-B305-8CE1-EDA6BDBB9F67}"/>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10</a:t>
            </a:fld>
            <a:endParaRPr lang="en-US">
              <a:solidFill>
                <a:schemeClr val="bg1">
                  <a:lumMod val="65000"/>
                </a:schemeClr>
              </a:solidFill>
            </a:endParaRPr>
          </a:p>
        </p:txBody>
      </p:sp>
      <p:pic>
        <p:nvPicPr>
          <p:cNvPr id="2052" name="Picture 4" descr="A circuit with battery and resistor connected indirectly to battery with ground symbols.">
            <a:extLst>
              <a:ext uri="{FF2B5EF4-FFF2-40B4-BE49-F238E27FC236}">
                <a16:creationId xmlns:a16="http://schemas.microsoft.com/office/drawing/2014/main" id="{DDFEE886-0381-3273-A7F8-367D9AEA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708" y="2506144"/>
            <a:ext cx="2857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C9C507-6EC3-077D-A598-72835F281BC1}"/>
              </a:ext>
            </a:extLst>
          </p:cNvPr>
          <p:cNvSpPr txBox="1"/>
          <p:nvPr/>
        </p:nvSpPr>
        <p:spPr>
          <a:xfrm>
            <a:off x="5737686" y="4137635"/>
            <a:ext cx="569387" cy="507831"/>
          </a:xfrm>
          <a:prstGeom prst="rect">
            <a:avLst/>
          </a:prstGeom>
          <a:noFill/>
        </p:spPr>
        <p:txBody>
          <a:bodyPr wrap="none" rtlCol="0">
            <a:spAutoFit/>
          </a:bodyPr>
          <a:lstStyle/>
          <a:p>
            <a:r>
              <a:rPr lang="en-US"/>
              <a:t>GND</a:t>
            </a:r>
          </a:p>
          <a:p>
            <a:r>
              <a:rPr lang="en-US"/>
              <a:t>(0 V)</a:t>
            </a:r>
          </a:p>
        </p:txBody>
      </p:sp>
      <p:sp>
        <p:nvSpPr>
          <p:cNvPr id="10" name="TextBox 9">
            <a:extLst>
              <a:ext uri="{FF2B5EF4-FFF2-40B4-BE49-F238E27FC236}">
                <a16:creationId xmlns:a16="http://schemas.microsoft.com/office/drawing/2014/main" id="{389BE7F0-623F-1C00-A456-07F02C248141}"/>
              </a:ext>
            </a:extLst>
          </p:cNvPr>
          <p:cNvSpPr txBox="1"/>
          <p:nvPr/>
        </p:nvSpPr>
        <p:spPr>
          <a:xfrm>
            <a:off x="8141843" y="4155866"/>
            <a:ext cx="569387" cy="507831"/>
          </a:xfrm>
          <a:prstGeom prst="rect">
            <a:avLst/>
          </a:prstGeom>
          <a:noFill/>
        </p:spPr>
        <p:txBody>
          <a:bodyPr wrap="none" rtlCol="0">
            <a:spAutoFit/>
          </a:bodyPr>
          <a:lstStyle/>
          <a:p>
            <a:r>
              <a:rPr lang="en-US"/>
              <a:t>GND</a:t>
            </a:r>
          </a:p>
          <a:p>
            <a:r>
              <a:rPr lang="en-US"/>
              <a:t>(0 V)</a:t>
            </a:r>
          </a:p>
        </p:txBody>
      </p:sp>
      <p:sp>
        <p:nvSpPr>
          <p:cNvPr id="11" name="TextBox 10">
            <a:extLst>
              <a:ext uri="{FF2B5EF4-FFF2-40B4-BE49-F238E27FC236}">
                <a16:creationId xmlns:a16="http://schemas.microsoft.com/office/drawing/2014/main" id="{E0B0C030-24E4-204A-A6B6-3311484D6722}"/>
              </a:ext>
            </a:extLst>
          </p:cNvPr>
          <p:cNvSpPr txBox="1"/>
          <p:nvPr/>
        </p:nvSpPr>
        <p:spPr>
          <a:xfrm>
            <a:off x="5322345" y="3065347"/>
            <a:ext cx="444352" cy="300082"/>
          </a:xfrm>
          <a:prstGeom prst="rect">
            <a:avLst/>
          </a:prstGeom>
          <a:noFill/>
        </p:spPr>
        <p:txBody>
          <a:bodyPr wrap="none" rtlCol="0">
            <a:spAutoFit/>
          </a:bodyPr>
          <a:lstStyle/>
          <a:p>
            <a:r>
              <a:rPr lang="en-US"/>
              <a:t>5 V</a:t>
            </a:r>
          </a:p>
        </p:txBody>
      </p:sp>
      <p:sp>
        <p:nvSpPr>
          <p:cNvPr id="12" name="TextBox 11">
            <a:extLst>
              <a:ext uri="{FF2B5EF4-FFF2-40B4-BE49-F238E27FC236}">
                <a16:creationId xmlns:a16="http://schemas.microsoft.com/office/drawing/2014/main" id="{CDD43001-15C6-F4CA-8EBB-5F1792A3D5AF}"/>
              </a:ext>
            </a:extLst>
          </p:cNvPr>
          <p:cNvSpPr txBox="1"/>
          <p:nvPr/>
        </p:nvSpPr>
        <p:spPr>
          <a:xfrm>
            <a:off x="6414291" y="2705522"/>
            <a:ext cx="1511952" cy="507831"/>
          </a:xfrm>
          <a:prstGeom prst="rect">
            <a:avLst/>
          </a:prstGeom>
          <a:noFill/>
        </p:spPr>
        <p:txBody>
          <a:bodyPr wrap="none" rtlCol="0">
            <a:spAutoFit/>
          </a:bodyPr>
          <a:lstStyle/>
          <a:p>
            <a:pPr algn="ctr"/>
            <a:r>
              <a:rPr lang="en-US"/>
              <a:t>Resistance</a:t>
            </a:r>
            <a:br>
              <a:rPr lang="en-US"/>
            </a:br>
            <a:r>
              <a:rPr lang="en-US"/>
              <a:t>(powered device)</a:t>
            </a:r>
          </a:p>
        </p:txBody>
      </p:sp>
      <p:pic>
        <p:nvPicPr>
          <p:cNvPr id="2058" name="Picture 10" descr="Voltage source - Wikipedia">
            <a:extLst>
              <a:ext uri="{FF2B5EF4-FFF2-40B4-BE49-F238E27FC236}">
                <a16:creationId xmlns:a16="http://schemas.microsoft.com/office/drawing/2014/main" id="{20B6B257-55DB-D805-C81B-8A4FB810D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20" y="2357900"/>
            <a:ext cx="3192983" cy="234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307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44F6-1F7E-96F4-CAE4-F2A013EBC30C}"/>
              </a:ext>
            </a:extLst>
          </p:cNvPr>
          <p:cNvSpPr>
            <a:spLocks noGrp="1"/>
          </p:cNvSpPr>
          <p:nvPr>
            <p:ph type="title"/>
          </p:nvPr>
        </p:nvSpPr>
        <p:spPr/>
        <p:txBody>
          <a:bodyPr/>
          <a:lstStyle/>
          <a:p>
            <a:r>
              <a:rPr lang="en-US"/>
              <a:t>Breadboard</a:t>
            </a:r>
          </a:p>
        </p:txBody>
      </p:sp>
      <p:sp>
        <p:nvSpPr>
          <p:cNvPr id="4" name="Date Placeholder 3">
            <a:extLst>
              <a:ext uri="{FF2B5EF4-FFF2-40B4-BE49-F238E27FC236}">
                <a16:creationId xmlns:a16="http://schemas.microsoft.com/office/drawing/2014/main" id="{389D65EA-4493-C93A-76BE-3347413C1A6C}"/>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D6AC1419-3D1F-4422-CFB4-5E33AB115216}"/>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D86260E6-167C-B305-8CE1-EDA6BDBB9F67}"/>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11</a:t>
            </a:fld>
            <a:endParaRPr lang="en-US">
              <a:solidFill>
                <a:schemeClr val="bg1">
                  <a:lumMod val="65000"/>
                </a:schemeClr>
              </a:solidFill>
            </a:endParaRPr>
          </a:p>
        </p:txBody>
      </p:sp>
      <p:pic>
        <p:nvPicPr>
          <p:cNvPr id="16" name="Picture 15" descr="A white electronic device with holes&#10;&#10;Description automatically generated">
            <a:extLst>
              <a:ext uri="{FF2B5EF4-FFF2-40B4-BE49-F238E27FC236}">
                <a16:creationId xmlns:a16="http://schemas.microsoft.com/office/drawing/2014/main" id="{CC216107-8095-DF1B-E540-71A7B8E2B119}"/>
              </a:ext>
            </a:extLst>
          </p:cNvPr>
          <p:cNvPicPr>
            <a:picLocks noChangeAspect="1"/>
          </p:cNvPicPr>
          <p:nvPr/>
        </p:nvPicPr>
        <p:blipFill>
          <a:blip r:embed="rId3"/>
          <a:stretch>
            <a:fillRect/>
          </a:stretch>
        </p:blipFill>
        <p:spPr>
          <a:xfrm>
            <a:off x="4905695" y="651013"/>
            <a:ext cx="3914455" cy="3914455"/>
          </a:xfrm>
          <a:prstGeom prst="rect">
            <a:avLst/>
          </a:prstGeom>
        </p:spPr>
      </p:pic>
      <p:sp>
        <p:nvSpPr>
          <p:cNvPr id="17" name="Content Placeholder 2">
            <a:extLst>
              <a:ext uri="{FF2B5EF4-FFF2-40B4-BE49-F238E27FC236}">
                <a16:creationId xmlns:a16="http://schemas.microsoft.com/office/drawing/2014/main" id="{0B8422C5-D870-528E-D420-EE2174590AF5}"/>
              </a:ext>
            </a:extLst>
          </p:cNvPr>
          <p:cNvSpPr txBox="1">
            <a:spLocks/>
          </p:cNvSpPr>
          <p:nvPr/>
        </p:nvSpPr>
        <p:spPr>
          <a:xfrm>
            <a:off x="628650" y="1102407"/>
            <a:ext cx="7886700" cy="35303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p>
        </p:txBody>
      </p:sp>
      <p:sp>
        <p:nvSpPr>
          <p:cNvPr id="18" name="Content Placeholder 2">
            <a:extLst>
              <a:ext uri="{FF2B5EF4-FFF2-40B4-BE49-F238E27FC236}">
                <a16:creationId xmlns:a16="http://schemas.microsoft.com/office/drawing/2014/main" id="{75A771E2-BB79-EEE0-ADFC-A60D4F481488}"/>
              </a:ext>
            </a:extLst>
          </p:cNvPr>
          <p:cNvSpPr txBox="1">
            <a:spLocks/>
          </p:cNvSpPr>
          <p:nvPr/>
        </p:nvSpPr>
        <p:spPr>
          <a:xfrm>
            <a:off x="781050" y="1254807"/>
            <a:ext cx="7886700" cy="35303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Help develop without soldering</a:t>
            </a:r>
          </a:p>
          <a:p>
            <a:endParaRPr lang="en-US"/>
          </a:p>
          <a:p>
            <a:r>
              <a:rPr lang="en-US"/>
              <a:t>Easy swapping of components</a:t>
            </a:r>
          </a:p>
          <a:p>
            <a:endParaRPr lang="en-US"/>
          </a:p>
          <a:p>
            <a:r>
              <a:rPr lang="en-US"/>
              <a:t>Hidden “wires” to connect parts</a:t>
            </a:r>
          </a:p>
          <a:p>
            <a:endParaRPr lang="en-US"/>
          </a:p>
          <a:p>
            <a:r>
              <a:rPr lang="en-US"/>
              <a:t>Slot in pins to make a circuit</a:t>
            </a:r>
          </a:p>
        </p:txBody>
      </p:sp>
    </p:spTree>
    <p:extLst>
      <p:ext uri="{BB962C8B-B14F-4D97-AF65-F5344CB8AC3E}">
        <p14:creationId xmlns:p14="http://schemas.microsoft.com/office/powerpoint/2010/main" val="1505007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44F6-1F7E-96F4-CAE4-F2A013EBC30C}"/>
              </a:ext>
            </a:extLst>
          </p:cNvPr>
          <p:cNvSpPr>
            <a:spLocks noGrp="1"/>
          </p:cNvSpPr>
          <p:nvPr>
            <p:ph type="title"/>
          </p:nvPr>
        </p:nvSpPr>
        <p:spPr/>
        <p:txBody>
          <a:bodyPr/>
          <a:lstStyle/>
          <a:p>
            <a:r>
              <a:rPr lang="en-US"/>
              <a:t>Breadboard</a:t>
            </a:r>
          </a:p>
        </p:txBody>
      </p:sp>
      <p:pic>
        <p:nvPicPr>
          <p:cNvPr id="14" name="Content Placeholder 13" descr="A diagram of a chain&#10;&#10;Description automatically generated">
            <a:extLst>
              <a:ext uri="{FF2B5EF4-FFF2-40B4-BE49-F238E27FC236}">
                <a16:creationId xmlns:a16="http://schemas.microsoft.com/office/drawing/2014/main" id="{CFEAD181-2309-7ED2-8204-0B24642C2C18}"/>
              </a:ext>
            </a:extLst>
          </p:cNvPr>
          <p:cNvPicPr>
            <a:picLocks noGrp="1" noChangeAspect="1"/>
          </p:cNvPicPr>
          <p:nvPr>
            <p:ph idx="1"/>
          </p:nvPr>
        </p:nvPicPr>
        <p:blipFill>
          <a:blip r:embed="rId3"/>
          <a:stretch>
            <a:fillRect/>
          </a:stretch>
        </p:blipFill>
        <p:spPr>
          <a:xfrm>
            <a:off x="4806118" y="863802"/>
            <a:ext cx="4154843" cy="3530316"/>
          </a:xfrm>
        </p:spPr>
      </p:pic>
      <p:sp>
        <p:nvSpPr>
          <p:cNvPr id="4" name="Date Placeholder 3">
            <a:extLst>
              <a:ext uri="{FF2B5EF4-FFF2-40B4-BE49-F238E27FC236}">
                <a16:creationId xmlns:a16="http://schemas.microsoft.com/office/drawing/2014/main" id="{389D65EA-4493-C93A-76BE-3347413C1A6C}"/>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D6AC1419-3D1F-4422-CFB4-5E33AB115216}"/>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D86260E6-167C-B305-8CE1-EDA6BDBB9F67}"/>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12</a:t>
            </a:fld>
            <a:endParaRPr lang="en-US">
              <a:solidFill>
                <a:schemeClr val="bg1">
                  <a:lumMod val="65000"/>
                </a:schemeClr>
              </a:solidFill>
            </a:endParaRPr>
          </a:p>
        </p:txBody>
      </p:sp>
      <p:pic>
        <p:nvPicPr>
          <p:cNvPr id="16" name="Picture 15" descr="A white electronic device with holes&#10;&#10;Description automatically generated">
            <a:extLst>
              <a:ext uri="{FF2B5EF4-FFF2-40B4-BE49-F238E27FC236}">
                <a16:creationId xmlns:a16="http://schemas.microsoft.com/office/drawing/2014/main" id="{CC216107-8095-DF1B-E540-71A7B8E2B119}"/>
              </a:ext>
            </a:extLst>
          </p:cNvPr>
          <p:cNvPicPr>
            <a:picLocks noChangeAspect="1"/>
          </p:cNvPicPr>
          <p:nvPr/>
        </p:nvPicPr>
        <p:blipFill>
          <a:blip r:embed="rId4"/>
          <a:stretch>
            <a:fillRect/>
          </a:stretch>
        </p:blipFill>
        <p:spPr>
          <a:xfrm rot="1200000">
            <a:off x="69051" y="858708"/>
            <a:ext cx="4152203" cy="4152203"/>
          </a:xfrm>
          <a:prstGeom prst="rect">
            <a:avLst/>
          </a:prstGeom>
        </p:spPr>
      </p:pic>
      <p:sp>
        <p:nvSpPr>
          <p:cNvPr id="17" name="Content Placeholder 2">
            <a:extLst>
              <a:ext uri="{FF2B5EF4-FFF2-40B4-BE49-F238E27FC236}">
                <a16:creationId xmlns:a16="http://schemas.microsoft.com/office/drawing/2014/main" id="{0B8422C5-D870-528E-D420-EE2174590AF5}"/>
              </a:ext>
            </a:extLst>
          </p:cNvPr>
          <p:cNvSpPr txBox="1">
            <a:spLocks/>
          </p:cNvSpPr>
          <p:nvPr/>
        </p:nvSpPr>
        <p:spPr>
          <a:xfrm>
            <a:off x="628650" y="1102407"/>
            <a:ext cx="7886700" cy="35303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p>
        </p:txBody>
      </p:sp>
      <p:sp>
        <p:nvSpPr>
          <p:cNvPr id="3" name="TextBox 2">
            <a:extLst>
              <a:ext uri="{FF2B5EF4-FFF2-40B4-BE49-F238E27FC236}">
                <a16:creationId xmlns:a16="http://schemas.microsoft.com/office/drawing/2014/main" id="{026CDE34-AF9C-C7AC-631C-AC368A3CA7D3}"/>
              </a:ext>
            </a:extLst>
          </p:cNvPr>
          <p:cNvSpPr txBox="1"/>
          <p:nvPr/>
        </p:nvSpPr>
        <p:spPr>
          <a:xfrm>
            <a:off x="4159526" y="2213461"/>
            <a:ext cx="543739" cy="830997"/>
          </a:xfrm>
          <a:prstGeom prst="rect">
            <a:avLst/>
          </a:prstGeom>
          <a:noFill/>
        </p:spPr>
        <p:txBody>
          <a:bodyPr wrap="none" rtlCol="0">
            <a:spAutoFit/>
          </a:bodyPr>
          <a:lstStyle/>
          <a:p>
            <a:r>
              <a:rPr lang="en-US" sz="4800"/>
              <a:t>=</a:t>
            </a:r>
          </a:p>
        </p:txBody>
      </p:sp>
    </p:spTree>
    <p:extLst>
      <p:ext uri="{BB962C8B-B14F-4D97-AF65-F5344CB8AC3E}">
        <p14:creationId xmlns:p14="http://schemas.microsoft.com/office/powerpoint/2010/main" val="1415503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4D9B-2914-4082-9BF1-AC3D0C5DAF00}"/>
              </a:ext>
            </a:extLst>
          </p:cNvPr>
          <p:cNvSpPr>
            <a:spLocks noGrp="1"/>
          </p:cNvSpPr>
          <p:nvPr>
            <p:ph type="title"/>
          </p:nvPr>
        </p:nvSpPr>
        <p:spPr/>
        <p:txBody>
          <a:bodyPr/>
          <a:lstStyle/>
          <a:p>
            <a:r>
              <a:rPr lang="en-US"/>
              <a:t>Firmware</a:t>
            </a:r>
          </a:p>
        </p:txBody>
      </p:sp>
    </p:spTree>
    <p:extLst>
      <p:ext uri="{BB962C8B-B14F-4D97-AF65-F5344CB8AC3E}">
        <p14:creationId xmlns:p14="http://schemas.microsoft.com/office/powerpoint/2010/main" val="35861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Firmware</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a:xfrm>
            <a:off x="628649" y="914400"/>
            <a:ext cx="7553885" cy="3530316"/>
          </a:xfrm>
        </p:spPr>
        <p:txBody>
          <a:bodyPr>
            <a:normAutofit/>
          </a:bodyPr>
          <a:lstStyle/>
          <a:p>
            <a:pPr>
              <a:lnSpc>
                <a:spcPct val="100000"/>
              </a:lnSpc>
            </a:pPr>
            <a:r>
              <a:rPr lang="en-US"/>
              <a:t>Code that directly controls hardware </a:t>
            </a:r>
          </a:p>
          <a:p>
            <a:pPr lvl="1">
              <a:lnSpc>
                <a:spcPct val="100000"/>
              </a:lnSpc>
            </a:pPr>
            <a:r>
              <a:rPr lang="en-US"/>
              <a:t>Memory, interrupts, data transfer, boot process</a:t>
            </a:r>
          </a:p>
          <a:p>
            <a:pPr>
              <a:lnSpc>
                <a:spcPct val="100000"/>
              </a:lnSpc>
            </a:pPr>
            <a:r>
              <a:rPr lang="en-US"/>
              <a:t>Most often programmed in C, but Rust use is growing</a:t>
            </a:r>
          </a:p>
          <a:p>
            <a:pPr>
              <a:lnSpc>
                <a:spcPct val="100000"/>
              </a:lnSpc>
            </a:pPr>
            <a:r>
              <a:rPr lang="en-US"/>
              <a:t>Firmware is everywhere!</a:t>
            </a:r>
          </a:p>
          <a:p>
            <a:pPr lvl="1">
              <a:lnSpc>
                <a:spcPct val="100000"/>
              </a:lnSpc>
            </a:pPr>
            <a:r>
              <a:rPr lang="en-US"/>
              <a:t>BIOS, SSDs, keyboards, IoT devices etc.</a:t>
            </a:r>
          </a:p>
          <a:p>
            <a:pPr>
              <a:lnSpc>
                <a:spcPct val="100000"/>
              </a:lnSpc>
            </a:pPr>
            <a:r>
              <a:rPr lang="en-US"/>
              <a:t>To write firmware, you must first understand the hardware</a:t>
            </a:r>
          </a:p>
          <a:p>
            <a:pPr>
              <a:lnSpc>
                <a:spcPct val="100000"/>
              </a:lnSpc>
            </a:pPr>
            <a:r>
              <a:rPr lang="en-US"/>
              <a:t>Every processor architecture requires specific firmware</a:t>
            </a:r>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14</a:t>
            </a:fld>
            <a:endParaRPr lang="en-US">
              <a:solidFill>
                <a:schemeClr val="bg1">
                  <a:lumMod val="65000"/>
                </a:schemeClr>
              </a:solidFill>
            </a:endParaRPr>
          </a:p>
        </p:txBody>
      </p:sp>
    </p:spTree>
    <p:extLst>
      <p:ext uri="{BB962C8B-B14F-4D97-AF65-F5344CB8AC3E}">
        <p14:creationId xmlns:p14="http://schemas.microsoft.com/office/powerpoint/2010/main" val="10579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Chip Architectures</a:t>
            </a:r>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15</a:t>
            </a:fld>
            <a:endParaRPr lang="en-US">
              <a:solidFill>
                <a:schemeClr val="bg1">
                  <a:lumMod val="65000"/>
                </a:schemeClr>
              </a:solidFill>
            </a:endParaRPr>
          </a:p>
        </p:txBody>
      </p:sp>
      <p:pic>
        <p:nvPicPr>
          <p:cNvPr id="10" name="Picture 9" descr="A diagram of a computer hardware system&#10;&#10;Description automatically generated">
            <a:extLst>
              <a:ext uri="{FF2B5EF4-FFF2-40B4-BE49-F238E27FC236}">
                <a16:creationId xmlns:a16="http://schemas.microsoft.com/office/drawing/2014/main" id="{DE6AB7F4-77C9-D7DA-20EE-B560871671DC}"/>
              </a:ext>
            </a:extLst>
          </p:cNvPr>
          <p:cNvPicPr>
            <a:picLocks noChangeAspect="1"/>
          </p:cNvPicPr>
          <p:nvPr/>
        </p:nvPicPr>
        <p:blipFill>
          <a:blip r:embed="rId3"/>
          <a:stretch>
            <a:fillRect/>
          </a:stretch>
        </p:blipFill>
        <p:spPr>
          <a:xfrm>
            <a:off x="5362556" y="465060"/>
            <a:ext cx="3053734" cy="4213379"/>
          </a:xfrm>
          <a:prstGeom prst="rect">
            <a:avLst/>
          </a:prstGeom>
        </p:spPr>
      </p:pic>
      <p:pic>
        <p:nvPicPr>
          <p:cNvPr id="12" name="Picture 11" descr="A diagram of a computer hardware system&#10;&#10;Description automatically generated">
            <a:extLst>
              <a:ext uri="{FF2B5EF4-FFF2-40B4-BE49-F238E27FC236}">
                <a16:creationId xmlns:a16="http://schemas.microsoft.com/office/drawing/2014/main" id="{7E08222A-A07A-F891-79CC-299D0B8BD4DD}"/>
              </a:ext>
            </a:extLst>
          </p:cNvPr>
          <p:cNvPicPr>
            <a:picLocks noChangeAspect="1"/>
          </p:cNvPicPr>
          <p:nvPr/>
        </p:nvPicPr>
        <p:blipFill rotWithShape="1">
          <a:blip r:embed="rId4"/>
          <a:srcRect l="10174" r="10564"/>
          <a:stretch/>
        </p:blipFill>
        <p:spPr>
          <a:xfrm>
            <a:off x="364333" y="1204914"/>
            <a:ext cx="4207667" cy="2986086"/>
          </a:xfrm>
          <a:prstGeom prst="rect">
            <a:avLst/>
          </a:prstGeom>
        </p:spPr>
      </p:pic>
      <p:sp>
        <p:nvSpPr>
          <p:cNvPr id="13" name="TextBox 12">
            <a:extLst>
              <a:ext uri="{FF2B5EF4-FFF2-40B4-BE49-F238E27FC236}">
                <a16:creationId xmlns:a16="http://schemas.microsoft.com/office/drawing/2014/main" id="{F6793485-00DE-39FE-C1FD-29479F9E5B85}"/>
              </a:ext>
            </a:extLst>
          </p:cNvPr>
          <p:cNvSpPr txBox="1"/>
          <p:nvPr/>
        </p:nvSpPr>
        <p:spPr>
          <a:xfrm>
            <a:off x="318129" y="4191000"/>
            <a:ext cx="1992642" cy="215444"/>
          </a:xfrm>
          <a:prstGeom prst="rect">
            <a:avLst/>
          </a:prstGeom>
          <a:noFill/>
        </p:spPr>
        <p:txBody>
          <a:bodyPr wrap="square" rtlCol="0">
            <a:spAutoFit/>
          </a:bodyPr>
          <a:lstStyle/>
          <a:p>
            <a:r>
              <a:rPr lang="en-US" sz="800" i="1"/>
              <a:t>Texas Instruments MSP430</a:t>
            </a:r>
          </a:p>
        </p:txBody>
      </p:sp>
      <p:sp>
        <p:nvSpPr>
          <p:cNvPr id="14" name="TextBox 13">
            <a:extLst>
              <a:ext uri="{FF2B5EF4-FFF2-40B4-BE49-F238E27FC236}">
                <a16:creationId xmlns:a16="http://schemas.microsoft.com/office/drawing/2014/main" id="{0D81393D-1138-AEC4-4FB2-DEDE4109EDB6}"/>
              </a:ext>
            </a:extLst>
          </p:cNvPr>
          <p:cNvSpPr txBox="1"/>
          <p:nvPr/>
        </p:nvSpPr>
        <p:spPr>
          <a:xfrm>
            <a:off x="5362556" y="4700410"/>
            <a:ext cx="1992642" cy="215444"/>
          </a:xfrm>
          <a:prstGeom prst="rect">
            <a:avLst/>
          </a:prstGeom>
          <a:noFill/>
        </p:spPr>
        <p:txBody>
          <a:bodyPr wrap="square" rtlCol="0">
            <a:spAutoFit/>
          </a:bodyPr>
          <a:lstStyle/>
          <a:p>
            <a:r>
              <a:rPr lang="en-US" sz="800" i="1"/>
              <a:t>Microchip/Atmel AVR</a:t>
            </a:r>
          </a:p>
        </p:txBody>
      </p:sp>
      <p:sp>
        <p:nvSpPr>
          <p:cNvPr id="15" name="Oval 14">
            <a:extLst>
              <a:ext uri="{FF2B5EF4-FFF2-40B4-BE49-F238E27FC236}">
                <a16:creationId xmlns:a16="http://schemas.microsoft.com/office/drawing/2014/main" id="{EF2EEFE0-4664-6BF4-F6B1-D36700AC977F}"/>
              </a:ext>
            </a:extLst>
          </p:cNvPr>
          <p:cNvSpPr/>
          <p:nvPr/>
        </p:nvSpPr>
        <p:spPr>
          <a:xfrm>
            <a:off x="6551314" y="4352583"/>
            <a:ext cx="489566" cy="468065"/>
          </a:xfrm>
          <a:prstGeom prst="ellipse">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9C4EDC5D-5FFA-E049-6ACA-8BED8F5D9F74}"/>
              </a:ext>
            </a:extLst>
          </p:cNvPr>
          <p:cNvSpPr/>
          <p:nvPr/>
        </p:nvSpPr>
        <p:spPr>
          <a:xfrm>
            <a:off x="2847994" y="1040710"/>
            <a:ext cx="489566" cy="468065"/>
          </a:xfrm>
          <a:prstGeom prst="ellipse">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8B1B53C-C5B4-3B5D-8F81-FCBA86118D96}"/>
              </a:ext>
            </a:extLst>
          </p:cNvPr>
          <p:cNvCxnSpPr/>
          <p:nvPr/>
        </p:nvCxnSpPr>
        <p:spPr>
          <a:xfrm flipH="1">
            <a:off x="3318504" y="1073275"/>
            <a:ext cx="304800" cy="9907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6C384F41-4DE6-7E63-B00F-4C899C724438}"/>
              </a:ext>
            </a:extLst>
          </p:cNvPr>
          <p:cNvCxnSpPr>
            <a:cxnSpLocks/>
          </p:cNvCxnSpPr>
          <p:nvPr/>
        </p:nvCxnSpPr>
        <p:spPr>
          <a:xfrm flipH="1" flipV="1">
            <a:off x="6980411" y="4744816"/>
            <a:ext cx="223809" cy="21009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EBAB9963-4EBA-7FA2-6FC8-A1F03B37C430}"/>
              </a:ext>
            </a:extLst>
          </p:cNvPr>
          <p:cNvSpPr txBox="1"/>
          <p:nvPr/>
        </p:nvSpPr>
        <p:spPr>
          <a:xfrm>
            <a:off x="7122059" y="4914037"/>
            <a:ext cx="382924" cy="230832"/>
          </a:xfrm>
          <a:prstGeom prst="rect">
            <a:avLst/>
          </a:prstGeom>
          <a:noFill/>
        </p:spPr>
        <p:txBody>
          <a:bodyPr wrap="square" rtlCol="0">
            <a:spAutoFit/>
          </a:bodyPr>
          <a:lstStyle/>
          <a:p>
            <a:pPr algn="ctr"/>
            <a:r>
              <a:rPr lang="en-US" sz="900" b="1" i="1">
                <a:solidFill>
                  <a:schemeClr val="accent2"/>
                </a:solidFill>
              </a:rPr>
              <a:t>IO!</a:t>
            </a:r>
          </a:p>
        </p:txBody>
      </p:sp>
      <p:sp>
        <p:nvSpPr>
          <p:cNvPr id="24" name="TextBox 23">
            <a:extLst>
              <a:ext uri="{FF2B5EF4-FFF2-40B4-BE49-F238E27FC236}">
                <a16:creationId xmlns:a16="http://schemas.microsoft.com/office/drawing/2014/main" id="{1C18607B-B81C-274D-B17A-DF8E365C9F28}"/>
              </a:ext>
            </a:extLst>
          </p:cNvPr>
          <p:cNvSpPr txBox="1"/>
          <p:nvPr/>
        </p:nvSpPr>
        <p:spPr>
          <a:xfrm>
            <a:off x="3536662" y="909282"/>
            <a:ext cx="489566" cy="261610"/>
          </a:xfrm>
          <a:prstGeom prst="rect">
            <a:avLst/>
          </a:prstGeom>
          <a:noFill/>
        </p:spPr>
        <p:txBody>
          <a:bodyPr wrap="square">
            <a:spAutoFit/>
          </a:bodyPr>
          <a:lstStyle/>
          <a:p>
            <a:pPr algn="ctr"/>
            <a:r>
              <a:rPr lang="en-US" sz="1050" b="1" i="1">
                <a:solidFill>
                  <a:schemeClr val="accent2"/>
                </a:solidFill>
              </a:rPr>
              <a:t>IO!</a:t>
            </a:r>
          </a:p>
        </p:txBody>
      </p:sp>
    </p:spTree>
    <p:extLst>
      <p:ext uri="{BB962C8B-B14F-4D97-AF65-F5344CB8AC3E}">
        <p14:creationId xmlns:p14="http://schemas.microsoft.com/office/powerpoint/2010/main" val="94361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Embedded C</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a:xfrm>
            <a:off x="628650" y="914400"/>
            <a:ext cx="8398262" cy="1115122"/>
          </a:xfrm>
        </p:spPr>
        <p:txBody>
          <a:bodyPr>
            <a:normAutofit/>
          </a:bodyPr>
          <a:lstStyle/>
          <a:p>
            <a:pPr>
              <a:lnSpc>
                <a:spcPct val="150000"/>
              </a:lnSpc>
            </a:pPr>
            <a:r>
              <a:rPr lang="en-US" sz="1600"/>
              <a:t>The same thing as C, but with compiler-specific macros</a:t>
            </a:r>
          </a:p>
          <a:p>
            <a:pPr>
              <a:lnSpc>
                <a:spcPct val="150000"/>
              </a:lnSpc>
            </a:pPr>
            <a:r>
              <a:rPr lang="en-US" sz="1600"/>
              <a:t>No libraries, you must read the chip’s documentation!</a:t>
            </a:r>
          </a:p>
          <a:p>
            <a:endParaRPr lang="en-US"/>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16</a:t>
            </a:fld>
            <a:endParaRPr lang="en-US">
              <a:solidFill>
                <a:schemeClr val="bg1">
                  <a:lumMod val="65000"/>
                </a:schemeClr>
              </a:solidFill>
            </a:endParaRPr>
          </a:p>
        </p:txBody>
      </p:sp>
      <p:pic>
        <p:nvPicPr>
          <p:cNvPr id="8" name="Picture 7">
            <a:extLst>
              <a:ext uri="{FF2B5EF4-FFF2-40B4-BE49-F238E27FC236}">
                <a16:creationId xmlns:a16="http://schemas.microsoft.com/office/drawing/2014/main" id="{B8B95D53-0C8C-25E3-8312-3BE86BE3BEEB}"/>
              </a:ext>
            </a:extLst>
          </p:cNvPr>
          <p:cNvPicPr>
            <a:picLocks noChangeAspect="1"/>
          </p:cNvPicPr>
          <p:nvPr/>
        </p:nvPicPr>
        <p:blipFill>
          <a:blip r:embed="rId3"/>
          <a:stretch>
            <a:fillRect/>
          </a:stretch>
        </p:blipFill>
        <p:spPr>
          <a:xfrm>
            <a:off x="5110144" y="1919714"/>
            <a:ext cx="2081095" cy="2388529"/>
          </a:xfrm>
          <a:prstGeom prst="rect">
            <a:avLst/>
          </a:prstGeom>
        </p:spPr>
      </p:pic>
      <p:pic>
        <p:nvPicPr>
          <p:cNvPr id="10" name="Picture 9">
            <a:extLst>
              <a:ext uri="{FF2B5EF4-FFF2-40B4-BE49-F238E27FC236}">
                <a16:creationId xmlns:a16="http://schemas.microsoft.com/office/drawing/2014/main" id="{24F12E06-784F-E3AD-0B5B-F06480AE8005}"/>
              </a:ext>
            </a:extLst>
          </p:cNvPr>
          <p:cNvPicPr>
            <a:picLocks noChangeAspect="1"/>
          </p:cNvPicPr>
          <p:nvPr/>
        </p:nvPicPr>
        <p:blipFill>
          <a:blip r:embed="rId4"/>
          <a:stretch>
            <a:fillRect/>
          </a:stretch>
        </p:blipFill>
        <p:spPr>
          <a:xfrm>
            <a:off x="1434001" y="1990493"/>
            <a:ext cx="1840470" cy="2595438"/>
          </a:xfrm>
          <a:prstGeom prst="rect">
            <a:avLst/>
          </a:prstGeom>
        </p:spPr>
      </p:pic>
      <p:sp>
        <p:nvSpPr>
          <p:cNvPr id="11" name="TextBox 10">
            <a:extLst>
              <a:ext uri="{FF2B5EF4-FFF2-40B4-BE49-F238E27FC236}">
                <a16:creationId xmlns:a16="http://schemas.microsoft.com/office/drawing/2014/main" id="{047B054D-94EC-AD8F-F95A-ABB16201AE87}"/>
              </a:ext>
            </a:extLst>
          </p:cNvPr>
          <p:cNvSpPr txBox="1"/>
          <p:nvPr/>
        </p:nvSpPr>
        <p:spPr>
          <a:xfrm>
            <a:off x="1357915" y="4568637"/>
            <a:ext cx="1992642" cy="215444"/>
          </a:xfrm>
          <a:prstGeom prst="rect">
            <a:avLst/>
          </a:prstGeom>
          <a:noFill/>
        </p:spPr>
        <p:txBody>
          <a:bodyPr wrap="square" rtlCol="0">
            <a:spAutoFit/>
          </a:bodyPr>
          <a:lstStyle/>
          <a:p>
            <a:r>
              <a:rPr lang="en-US" sz="800" i="1"/>
              <a:t>Texas Instruments MSP430</a:t>
            </a:r>
          </a:p>
        </p:txBody>
      </p:sp>
      <p:sp>
        <p:nvSpPr>
          <p:cNvPr id="12" name="TextBox 11">
            <a:extLst>
              <a:ext uri="{FF2B5EF4-FFF2-40B4-BE49-F238E27FC236}">
                <a16:creationId xmlns:a16="http://schemas.microsoft.com/office/drawing/2014/main" id="{BDF10E85-F40B-33FA-4E7C-B528A953DB41}"/>
              </a:ext>
            </a:extLst>
          </p:cNvPr>
          <p:cNvSpPr txBox="1"/>
          <p:nvPr/>
        </p:nvSpPr>
        <p:spPr>
          <a:xfrm>
            <a:off x="5048238" y="4520875"/>
            <a:ext cx="1992642" cy="215444"/>
          </a:xfrm>
          <a:prstGeom prst="rect">
            <a:avLst/>
          </a:prstGeom>
          <a:noFill/>
        </p:spPr>
        <p:txBody>
          <a:bodyPr wrap="square" rtlCol="0">
            <a:spAutoFit/>
          </a:bodyPr>
          <a:lstStyle/>
          <a:p>
            <a:r>
              <a:rPr lang="en-US" sz="800" i="1"/>
              <a:t>Microchip/Atmel AVR</a:t>
            </a:r>
          </a:p>
        </p:txBody>
      </p:sp>
      <p:cxnSp>
        <p:nvCxnSpPr>
          <p:cNvPr id="14" name="Straight Arrow Connector 13">
            <a:extLst>
              <a:ext uri="{FF2B5EF4-FFF2-40B4-BE49-F238E27FC236}">
                <a16:creationId xmlns:a16="http://schemas.microsoft.com/office/drawing/2014/main" id="{D8FB737E-7E93-131A-809A-E75BEF6BDFDD}"/>
              </a:ext>
            </a:extLst>
          </p:cNvPr>
          <p:cNvCxnSpPr>
            <a:cxnSpLocks/>
          </p:cNvCxnSpPr>
          <p:nvPr/>
        </p:nvCxnSpPr>
        <p:spPr>
          <a:xfrm>
            <a:off x="3625203" y="3288212"/>
            <a:ext cx="1060768" cy="0"/>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616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Firmware Frameworks</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a:xfrm>
            <a:off x="628650" y="914400"/>
            <a:ext cx="8398262" cy="1115122"/>
          </a:xfrm>
        </p:spPr>
        <p:txBody>
          <a:bodyPr>
            <a:normAutofit/>
          </a:bodyPr>
          <a:lstStyle/>
          <a:p>
            <a:pPr>
              <a:lnSpc>
                <a:spcPct val="150000"/>
              </a:lnSpc>
            </a:pPr>
            <a:r>
              <a:rPr lang="en-US" sz="1600"/>
              <a:t>Abstract the manual bitwise operations with a header file</a:t>
            </a:r>
          </a:p>
          <a:p>
            <a:pPr>
              <a:lnSpc>
                <a:spcPct val="150000"/>
              </a:lnSpc>
            </a:pPr>
            <a:r>
              <a:rPr lang="en-US" sz="1600"/>
              <a:t>The Arduino framework is widely used and works with most chips</a:t>
            </a:r>
            <a:endParaRPr lang="en-US"/>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pPr/>
              <a:t>17</a:t>
            </a:fld>
            <a:endParaRPr lang="en-US"/>
          </a:p>
        </p:txBody>
      </p:sp>
      <p:sp>
        <p:nvSpPr>
          <p:cNvPr id="11" name="TextBox 10">
            <a:extLst>
              <a:ext uri="{FF2B5EF4-FFF2-40B4-BE49-F238E27FC236}">
                <a16:creationId xmlns:a16="http://schemas.microsoft.com/office/drawing/2014/main" id="{047B054D-94EC-AD8F-F95A-ABB16201AE87}"/>
              </a:ext>
            </a:extLst>
          </p:cNvPr>
          <p:cNvSpPr txBox="1"/>
          <p:nvPr/>
        </p:nvSpPr>
        <p:spPr>
          <a:xfrm>
            <a:off x="855675" y="4305431"/>
            <a:ext cx="1992642" cy="215444"/>
          </a:xfrm>
          <a:prstGeom prst="rect">
            <a:avLst/>
          </a:prstGeom>
          <a:noFill/>
        </p:spPr>
        <p:txBody>
          <a:bodyPr wrap="square" rtlCol="0">
            <a:spAutoFit/>
          </a:bodyPr>
          <a:lstStyle/>
          <a:p>
            <a:r>
              <a:rPr lang="en-US" sz="800" i="1"/>
              <a:t>Embedded C AVR</a:t>
            </a:r>
          </a:p>
        </p:txBody>
      </p:sp>
      <p:sp>
        <p:nvSpPr>
          <p:cNvPr id="12" name="TextBox 11">
            <a:extLst>
              <a:ext uri="{FF2B5EF4-FFF2-40B4-BE49-F238E27FC236}">
                <a16:creationId xmlns:a16="http://schemas.microsoft.com/office/drawing/2014/main" id="{BDF10E85-F40B-33FA-4E7C-B528A953DB41}"/>
              </a:ext>
            </a:extLst>
          </p:cNvPr>
          <p:cNvSpPr txBox="1"/>
          <p:nvPr/>
        </p:nvSpPr>
        <p:spPr>
          <a:xfrm>
            <a:off x="4942119" y="4305431"/>
            <a:ext cx="1992642" cy="215444"/>
          </a:xfrm>
          <a:prstGeom prst="rect">
            <a:avLst/>
          </a:prstGeom>
          <a:noFill/>
        </p:spPr>
        <p:txBody>
          <a:bodyPr wrap="square" rtlCol="0">
            <a:spAutoFit/>
          </a:bodyPr>
          <a:lstStyle/>
          <a:p>
            <a:r>
              <a:rPr lang="en-US" sz="800" i="1"/>
              <a:t>Arduino Framework</a:t>
            </a:r>
          </a:p>
        </p:txBody>
      </p:sp>
      <p:pic>
        <p:nvPicPr>
          <p:cNvPr id="9" name="Picture 8">
            <a:extLst>
              <a:ext uri="{FF2B5EF4-FFF2-40B4-BE49-F238E27FC236}">
                <a16:creationId xmlns:a16="http://schemas.microsoft.com/office/drawing/2014/main" id="{C7C94CE8-4ED6-A687-2AAC-2A49DC1CE698}"/>
              </a:ext>
            </a:extLst>
          </p:cNvPr>
          <p:cNvPicPr>
            <a:picLocks noChangeAspect="1"/>
          </p:cNvPicPr>
          <p:nvPr/>
        </p:nvPicPr>
        <p:blipFill>
          <a:blip r:embed="rId3"/>
          <a:stretch>
            <a:fillRect/>
          </a:stretch>
        </p:blipFill>
        <p:spPr>
          <a:xfrm>
            <a:off x="5051262" y="1957978"/>
            <a:ext cx="2103885" cy="2388529"/>
          </a:xfrm>
          <a:prstGeom prst="rect">
            <a:avLst/>
          </a:prstGeom>
        </p:spPr>
      </p:pic>
      <p:pic>
        <p:nvPicPr>
          <p:cNvPr id="7" name="Picture 6">
            <a:extLst>
              <a:ext uri="{FF2B5EF4-FFF2-40B4-BE49-F238E27FC236}">
                <a16:creationId xmlns:a16="http://schemas.microsoft.com/office/drawing/2014/main" id="{14A609D9-AE32-39B8-4581-CEB988CCB655}"/>
              </a:ext>
            </a:extLst>
          </p:cNvPr>
          <p:cNvPicPr>
            <a:picLocks noChangeAspect="1"/>
          </p:cNvPicPr>
          <p:nvPr/>
        </p:nvPicPr>
        <p:blipFill>
          <a:blip r:embed="rId4"/>
          <a:stretch>
            <a:fillRect/>
          </a:stretch>
        </p:blipFill>
        <p:spPr>
          <a:xfrm>
            <a:off x="959702" y="1923082"/>
            <a:ext cx="2081095" cy="2388529"/>
          </a:xfrm>
          <a:prstGeom prst="rect">
            <a:avLst/>
          </a:prstGeom>
        </p:spPr>
      </p:pic>
      <p:cxnSp>
        <p:nvCxnSpPr>
          <p:cNvPr id="15" name="Straight Arrow Connector 14">
            <a:extLst>
              <a:ext uri="{FF2B5EF4-FFF2-40B4-BE49-F238E27FC236}">
                <a16:creationId xmlns:a16="http://schemas.microsoft.com/office/drawing/2014/main" id="{86257055-472B-B28E-BBD3-C40813235A33}"/>
              </a:ext>
            </a:extLst>
          </p:cNvPr>
          <p:cNvCxnSpPr>
            <a:cxnSpLocks/>
          </p:cNvCxnSpPr>
          <p:nvPr/>
        </p:nvCxnSpPr>
        <p:spPr>
          <a:xfrm>
            <a:off x="3511232" y="3318692"/>
            <a:ext cx="1060768" cy="0"/>
          </a:xfrm>
          <a:prstGeom prst="straightConnector1">
            <a:avLst/>
          </a:prstGeom>
          <a:ln w="22225">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641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Firmware to Cloud</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a:xfrm>
            <a:off x="628650" y="914399"/>
            <a:ext cx="5139690" cy="3144643"/>
          </a:xfrm>
        </p:spPr>
        <p:txBody>
          <a:bodyPr>
            <a:normAutofit/>
          </a:bodyPr>
          <a:lstStyle/>
          <a:p>
            <a:pPr>
              <a:lnSpc>
                <a:spcPct val="150000"/>
              </a:lnSpc>
            </a:pPr>
            <a:r>
              <a:rPr lang="en-US" sz="1600"/>
              <a:t>When working with IoT applications you will typically use frameworks</a:t>
            </a:r>
          </a:p>
          <a:p>
            <a:pPr>
              <a:lnSpc>
                <a:spcPct val="150000"/>
              </a:lnSpc>
            </a:pPr>
            <a:r>
              <a:rPr lang="en-US" sz="1600"/>
              <a:t>Particle uses the Arduino framework with added functionality, such as cloud variables and functions</a:t>
            </a:r>
          </a:p>
          <a:p>
            <a:pPr lvl="1">
              <a:lnSpc>
                <a:spcPct val="150000"/>
              </a:lnSpc>
            </a:pPr>
            <a:r>
              <a:rPr lang="en-US" sz="1300"/>
              <a:t>Cloud variables and functions can be accessed from the web interface!</a:t>
            </a:r>
          </a:p>
          <a:p>
            <a:pPr>
              <a:lnSpc>
                <a:spcPct val="150000"/>
              </a:lnSpc>
            </a:pPr>
            <a:r>
              <a:rPr lang="en-US" sz="1600"/>
              <a:t>NuvIoT and Arduino also offer cloud specific libraries for IoT applications</a:t>
            </a:r>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18</a:t>
            </a:fld>
            <a:endParaRPr lang="en-US">
              <a:solidFill>
                <a:schemeClr val="bg1">
                  <a:lumMod val="65000"/>
                </a:schemeClr>
              </a:solidFill>
            </a:endParaRPr>
          </a:p>
        </p:txBody>
      </p:sp>
    </p:spTree>
    <p:extLst>
      <p:ext uri="{BB962C8B-B14F-4D97-AF65-F5344CB8AC3E}">
        <p14:creationId xmlns:p14="http://schemas.microsoft.com/office/powerpoint/2010/main" val="274624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4D9B-2914-4082-9BF1-AC3D0C5DAF00}"/>
              </a:ext>
            </a:extLst>
          </p:cNvPr>
          <p:cNvSpPr>
            <a:spLocks noGrp="1"/>
          </p:cNvSpPr>
          <p:nvPr>
            <p:ph type="title"/>
          </p:nvPr>
        </p:nvSpPr>
        <p:spPr/>
        <p:txBody>
          <a:bodyPr/>
          <a:lstStyle/>
          <a:p>
            <a:r>
              <a:rPr lang="en-US">
                <a:latin typeface="Arial"/>
                <a:cs typeface="Arial"/>
              </a:rPr>
              <a:t>Board Setup</a:t>
            </a:r>
            <a:endParaRPr lang="en-US"/>
          </a:p>
        </p:txBody>
      </p:sp>
    </p:spTree>
    <p:extLst>
      <p:ext uri="{BB962C8B-B14F-4D97-AF65-F5344CB8AC3E}">
        <p14:creationId xmlns:p14="http://schemas.microsoft.com/office/powerpoint/2010/main" val="172301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0AFF-0215-4899-A865-FA57BA52493E}"/>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8F5C534B-A328-4F81-B6D1-E786E76BCDDD}"/>
              </a:ext>
            </a:extLst>
          </p:cNvPr>
          <p:cNvSpPr>
            <a:spLocks noGrp="1"/>
          </p:cNvSpPr>
          <p:nvPr>
            <p:ph idx="1"/>
          </p:nvPr>
        </p:nvSpPr>
        <p:spPr/>
        <p:txBody>
          <a:bodyPr vert="horz" lIns="91440" tIns="45720" rIns="91440" bIns="45720" rtlCol="0" anchor="t">
            <a:normAutofit lnSpcReduction="10000"/>
          </a:bodyPr>
          <a:lstStyle/>
          <a:p>
            <a:r>
              <a:rPr lang="en-US">
                <a:latin typeface="Arial"/>
                <a:cs typeface="Arial"/>
              </a:rPr>
              <a:t>IoT Recap</a:t>
            </a:r>
          </a:p>
          <a:p>
            <a:r>
              <a:rPr lang="en-US">
                <a:latin typeface="Arial"/>
                <a:cs typeface="Arial"/>
              </a:rPr>
              <a:t>Hardware</a:t>
            </a:r>
          </a:p>
          <a:p>
            <a:pPr lvl="1"/>
            <a:r>
              <a:rPr lang="en-US">
                <a:latin typeface="Arial"/>
                <a:cs typeface="Arial"/>
              </a:rPr>
              <a:t>Voltage / Resistance / Current</a:t>
            </a:r>
          </a:p>
          <a:p>
            <a:pPr lvl="1"/>
            <a:r>
              <a:rPr lang="en-US">
                <a:latin typeface="Arial"/>
                <a:cs typeface="Arial"/>
              </a:rPr>
              <a:t>Breadboard and Connecting Pins</a:t>
            </a:r>
          </a:p>
          <a:p>
            <a:r>
              <a:rPr lang="en-US">
                <a:latin typeface="Arial"/>
                <a:cs typeface="Arial"/>
              </a:rPr>
              <a:t>Firmware</a:t>
            </a:r>
          </a:p>
          <a:p>
            <a:pPr lvl="1"/>
            <a:r>
              <a:rPr lang="en-US">
                <a:latin typeface="Arial"/>
                <a:cs typeface="Arial"/>
              </a:rPr>
              <a:t>Definition</a:t>
            </a:r>
          </a:p>
          <a:p>
            <a:pPr lvl="1"/>
            <a:r>
              <a:rPr lang="en-US">
                <a:latin typeface="Arial"/>
                <a:cs typeface="Arial"/>
              </a:rPr>
              <a:t>Platforms</a:t>
            </a:r>
          </a:p>
          <a:p>
            <a:r>
              <a:rPr lang="en-US">
                <a:latin typeface="Arial"/>
                <a:cs typeface="Arial"/>
              </a:rPr>
              <a:t>Board Setup</a:t>
            </a:r>
          </a:p>
          <a:p>
            <a:pPr lvl="1"/>
            <a:r>
              <a:rPr lang="en-US">
                <a:latin typeface="Arial"/>
                <a:cs typeface="Arial"/>
              </a:rPr>
              <a:t>Registration</a:t>
            </a:r>
          </a:p>
          <a:p>
            <a:pPr lvl="1"/>
            <a:r>
              <a:rPr lang="en-US">
                <a:latin typeface="Arial"/>
                <a:cs typeface="Arial"/>
              </a:rPr>
              <a:t>Circuit Building</a:t>
            </a:r>
          </a:p>
          <a:p>
            <a:r>
              <a:rPr lang="en-US">
                <a:latin typeface="Arial"/>
                <a:cs typeface="Arial"/>
              </a:rPr>
              <a:t>Coding</a:t>
            </a:r>
          </a:p>
        </p:txBody>
      </p:sp>
      <p:sp>
        <p:nvSpPr>
          <p:cNvPr id="4" name="Date Placeholder 3">
            <a:extLst>
              <a:ext uri="{FF2B5EF4-FFF2-40B4-BE49-F238E27FC236}">
                <a16:creationId xmlns:a16="http://schemas.microsoft.com/office/drawing/2014/main" id="{48DD501B-7375-4ECA-A11F-040A67FB42DC}"/>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C4DD92DC-A2FF-4F67-AD34-32C71B434709}"/>
              </a:ext>
            </a:extLst>
          </p:cNvPr>
          <p:cNvSpPr>
            <a:spLocks noGrp="1"/>
          </p:cNvSpPr>
          <p:nvPr>
            <p:ph type="ftr" sz="quarter" idx="3"/>
          </p:nvPr>
        </p:nvSpPr>
        <p:spPr/>
        <p:txBody>
          <a:bodyPr/>
          <a:lstStyle/>
          <a:p>
            <a:r>
              <a:rPr lang="en-US" dirty="0">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5ED47757-05BF-41F4-9AE9-3B0CEE5C875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a:t>
            </a:fld>
            <a:endParaRPr lang="en-US">
              <a:solidFill>
                <a:schemeClr val="bg1">
                  <a:lumMod val="65000"/>
                </a:schemeClr>
              </a:solidFill>
            </a:endParaRPr>
          </a:p>
        </p:txBody>
      </p:sp>
    </p:spTree>
    <p:extLst>
      <p:ext uri="{BB962C8B-B14F-4D97-AF65-F5344CB8AC3E}">
        <p14:creationId xmlns:p14="http://schemas.microsoft.com/office/powerpoint/2010/main" val="404642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t>Getting Ready</a:t>
            </a:r>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a:latin typeface="Arial"/>
                <a:cs typeface="Arial"/>
              </a:rPr>
              <a:t>docs.particle.io/</a:t>
            </a:r>
            <a:r>
              <a:rPr lang="en-US" err="1">
                <a:latin typeface="Arial"/>
                <a:cs typeface="Arial"/>
              </a:rPr>
              <a:t>quickstart</a:t>
            </a:r>
            <a:r>
              <a:rPr lang="en-US">
                <a:latin typeface="Arial"/>
                <a:cs typeface="Arial"/>
              </a:rPr>
              <a:t>/argon/</a:t>
            </a:r>
            <a:endParaRPr lang="en-US"/>
          </a:p>
          <a:p>
            <a:pPr marL="457200" indent="-457200">
              <a:buFont typeface="+mj-lt"/>
              <a:buAutoNum type="arabicPeriod"/>
            </a:pPr>
            <a:r>
              <a:rPr lang="en-US">
                <a:latin typeface="Arial"/>
                <a:cs typeface="Arial"/>
              </a:rPr>
              <a:t>“Set up your Argon”</a:t>
            </a:r>
          </a:p>
          <a:p>
            <a:pPr marL="457200" indent="-457200">
              <a:buFont typeface="+mj-lt"/>
              <a:buAutoNum type="arabicPeriod"/>
            </a:pPr>
            <a:r>
              <a:rPr lang="en-US">
                <a:latin typeface="Arial"/>
                <a:cs typeface="Arial"/>
              </a:rPr>
              <a:t>“Get Started”</a:t>
            </a:r>
          </a:p>
          <a:p>
            <a:pPr marL="457200" indent="-457200">
              <a:buFont typeface="+mj-lt"/>
              <a:buAutoNum type="arabicPeriod"/>
            </a:pPr>
            <a:r>
              <a:rPr lang="en-US">
                <a:latin typeface="Arial"/>
                <a:cs typeface="Arial"/>
              </a:rPr>
              <a:t>Make Account (required)</a:t>
            </a:r>
          </a:p>
          <a:p>
            <a:pPr marL="0" indent="0">
              <a:buNone/>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20</a:t>
            </a:fld>
            <a:endParaRPr lang="en-US">
              <a:solidFill>
                <a:schemeClr val="bg1">
                  <a:lumMod val="65000"/>
                </a:schemeClr>
              </a:solidFill>
            </a:endParaRPr>
          </a:p>
        </p:txBody>
      </p:sp>
      <p:pic>
        <p:nvPicPr>
          <p:cNvPr id="8" name="Picture 7">
            <a:extLst>
              <a:ext uri="{FF2B5EF4-FFF2-40B4-BE49-F238E27FC236}">
                <a16:creationId xmlns:a16="http://schemas.microsoft.com/office/drawing/2014/main" id="{4DF28822-53A6-FD73-43E5-708127335A64}"/>
              </a:ext>
            </a:extLst>
          </p:cNvPr>
          <p:cNvPicPr>
            <a:picLocks noChangeAspect="1"/>
          </p:cNvPicPr>
          <p:nvPr/>
        </p:nvPicPr>
        <p:blipFill>
          <a:blip r:embed="rId3"/>
          <a:stretch>
            <a:fillRect/>
          </a:stretch>
        </p:blipFill>
        <p:spPr>
          <a:xfrm>
            <a:off x="5502645" y="1183848"/>
            <a:ext cx="2894595" cy="2857245"/>
          </a:xfrm>
          <a:prstGeom prst="rect">
            <a:avLst/>
          </a:prstGeom>
        </p:spPr>
      </p:pic>
    </p:spTree>
    <p:extLst>
      <p:ext uri="{BB962C8B-B14F-4D97-AF65-F5344CB8AC3E}">
        <p14:creationId xmlns:p14="http://schemas.microsoft.com/office/powerpoint/2010/main" val="17251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t>Updating</a:t>
            </a:r>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US">
                <a:latin typeface="Arial"/>
                <a:cs typeface="Arial"/>
              </a:rPr>
              <a:t>Attach antenna to Argon board “Wi-Fi” port </a:t>
            </a:r>
            <a:endParaRPr lang="en-US"/>
          </a:p>
          <a:p>
            <a:pPr marL="457200" indent="-457200">
              <a:buFont typeface="+mj-lt"/>
              <a:buAutoNum type="arabicPeriod"/>
            </a:pPr>
            <a:r>
              <a:rPr lang="en-US">
                <a:latin typeface="Arial"/>
                <a:cs typeface="Arial"/>
              </a:rPr>
              <a:t>“Start setting up my device”</a:t>
            </a:r>
          </a:p>
          <a:p>
            <a:pPr marL="457200" indent="-457200">
              <a:buAutoNum type="arabicPeriod"/>
            </a:pPr>
            <a:r>
              <a:rPr lang="en-US">
                <a:latin typeface="Arial"/>
                <a:cs typeface="Arial"/>
              </a:rPr>
              <a:t>Attach board with USB cable to laptop</a:t>
            </a:r>
          </a:p>
          <a:p>
            <a:pPr marL="457200" indent="-457200">
              <a:buFont typeface="+mj-lt"/>
              <a:buAutoNum type="arabicPeriod"/>
            </a:pPr>
            <a:r>
              <a:rPr lang="en-US">
                <a:latin typeface="Arial"/>
                <a:cs typeface="Arial"/>
              </a:rPr>
              <a:t>“Select Device,” pick device, and “connect”</a:t>
            </a:r>
          </a:p>
          <a:p>
            <a:pPr marL="457200" indent="-457200">
              <a:buFont typeface="+mj-lt"/>
              <a:buAutoNum type="arabicPeriod"/>
            </a:pPr>
            <a:r>
              <a:rPr lang="en-US">
                <a:latin typeface="Arial"/>
                <a:cs typeface="Arial"/>
              </a:rPr>
              <a:t>“Continue,” pick device, and “connect”</a:t>
            </a:r>
          </a:p>
          <a:p>
            <a:pPr marL="457200" indent="-457200">
              <a:buAutoNum type="arabicPeriod"/>
            </a:pPr>
            <a:r>
              <a:rPr lang="en-US">
                <a:latin typeface="Arial"/>
                <a:cs typeface="Arial"/>
              </a:rPr>
              <a:t>“Continue” and “Update Device”</a:t>
            </a:r>
            <a:endParaRPr lang="en-US"/>
          </a:p>
          <a:p>
            <a:pPr marL="457200" indent="-457200">
              <a:buFont typeface="Arial" panose="020B0604020202020204"/>
              <a:buAutoNum type="arabicPeriod"/>
            </a:pPr>
            <a:endParaRPr lang="en-US"/>
          </a:p>
          <a:p>
            <a:pPr marL="0" indent="0">
              <a:buNone/>
            </a:pPr>
            <a:endParaRPr lang="en-US"/>
          </a:p>
          <a:p>
            <a:pPr marL="457200" indent="-457200">
              <a:buFont typeface="Arial" panose="020B0604020202020204"/>
              <a:buAutoNum type="arabicPeriod"/>
            </a:pPr>
            <a:endParaRPr lang="en-US"/>
          </a:p>
          <a:p>
            <a:pPr marL="457200" indent="-457200">
              <a:buFont typeface="Arial" panose="020B0604020202020204"/>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21</a:t>
            </a:fld>
            <a:endParaRPr lang="en-US">
              <a:solidFill>
                <a:schemeClr val="bg1">
                  <a:lumMod val="65000"/>
                </a:schemeClr>
              </a:solidFill>
            </a:endParaRPr>
          </a:p>
        </p:txBody>
      </p:sp>
      <p:pic>
        <p:nvPicPr>
          <p:cNvPr id="7" name="Picture 6" descr="A small electronic device with a green light&#10;&#10;Description automatically generated">
            <a:extLst>
              <a:ext uri="{FF2B5EF4-FFF2-40B4-BE49-F238E27FC236}">
                <a16:creationId xmlns:a16="http://schemas.microsoft.com/office/drawing/2014/main" id="{AFD825B1-C2E6-D14C-46AC-99FC9A6C2B97}"/>
              </a:ext>
            </a:extLst>
          </p:cNvPr>
          <p:cNvPicPr>
            <a:picLocks noChangeAspect="1"/>
          </p:cNvPicPr>
          <p:nvPr/>
        </p:nvPicPr>
        <p:blipFill>
          <a:blip r:embed="rId3"/>
          <a:stretch>
            <a:fillRect/>
          </a:stretch>
        </p:blipFill>
        <p:spPr>
          <a:xfrm>
            <a:off x="6340122" y="1100353"/>
            <a:ext cx="2743200" cy="2815795"/>
          </a:xfrm>
          <a:prstGeom prst="rect">
            <a:avLst/>
          </a:prstGeom>
        </p:spPr>
      </p:pic>
      <p:sp>
        <p:nvSpPr>
          <p:cNvPr id="13" name="Oval 12">
            <a:extLst>
              <a:ext uri="{FF2B5EF4-FFF2-40B4-BE49-F238E27FC236}">
                <a16:creationId xmlns:a16="http://schemas.microsoft.com/office/drawing/2014/main" id="{263D95F5-1EFB-20B2-FEB4-FEAA02759FDC}"/>
              </a:ext>
            </a:extLst>
          </p:cNvPr>
          <p:cNvSpPr/>
          <p:nvPr/>
        </p:nvSpPr>
        <p:spPr>
          <a:xfrm>
            <a:off x="7097888" y="2525888"/>
            <a:ext cx="642055" cy="6914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latin typeface="Arial"/>
                <a:cs typeface="Arial"/>
              </a:rPr>
              <a:t>Registering</a:t>
            </a:r>
            <a:endParaRPr lang="en-US"/>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a:latin typeface="Arial"/>
                <a:cs typeface="Arial"/>
              </a:rPr>
              <a:t>“Or create a new product” and give a name</a:t>
            </a:r>
            <a:endParaRPr lang="en-US"/>
          </a:p>
          <a:p>
            <a:pPr marL="457200" indent="-457200">
              <a:buAutoNum type="arabicPeriod"/>
            </a:pPr>
            <a:r>
              <a:rPr lang="en-US">
                <a:latin typeface="Arial"/>
                <a:cs typeface="Arial"/>
              </a:rPr>
              <a:t>“Add to product” and gave a device name</a:t>
            </a:r>
            <a:endParaRPr lang="en-US"/>
          </a:p>
          <a:p>
            <a:pPr marL="457200" indent="-457200">
              <a:buFont typeface="Arial" panose="020B0604020202020204"/>
              <a:buAutoNum type="arabicPeriod"/>
            </a:pPr>
            <a:r>
              <a:rPr lang="en-US">
                <a:latin typeface="Arial"/>
                <a:cs typeface="Arial"/>
              </a:rPr>
              <a:t>“Name Device”</a:t>
            </a:r>
            <a:endParaRPr lang="en-US"/>
          </a:p>
          <a:p>
            <a:pPr marL="457200" indent="-457200">
              <a:buAutoNum type="arabicPeriod"/>
            </a:pPr>
            <a:r>
              <a:rPr lang="en-US">
                <a:latin typeface="Arial"/>
                <a:cs typeface="Arial"/>
              </a:rPr>
              <a:t>Choose Wi-Fi network (Not school Wi-Fi, try phone hotspot)</a:t>
            </a:r>
            <a:endParaRPr lang="en-US"/>
          </a:p>
          <a:p>
            <a:pPr marL="457200" indent="-457200">
              <a:buAutoNum type="arabicPeriod"/>
            </a:pPr>
            <a:r>
              <a:rPr lang="en-US">
                <a:latin typeface="Arial"/>
                <a:cs typeface="Arial"/>
              </a:rPr>
              <a:t>Activate Device</a:t>
            </a:r>
            <a:endParaRPr lang="en-US"/>
          </a:p>
          <a:p>
            <a:pPr marL="457200" indent="-457200">
              <a:buAutoNum type="arabicPeriod"/>
            </a:pPr>
            <a:r>
              <a:rPr lang="en-US">
                <a:latin typeface="Arial"/>
                <a:cs typeface="Arial"/>
              </a:rPr>
              <a:t>“Go to Console”</a:t>
            </a:r>
            <a:endParaRPr lang="en-US"/>
          </a:p>
          <a:p>
            <a:pPr marL="457200" indent="-457200">
              <a:buAutoNum type="arabicPeriod"/>
            </a:pPr>
            <a:r>
              <a:rPr lang="en-US">
                <a:latin typeface="Arial"/>
                <a:cs typeface="Arial"/>
              </a:rPr>
              <a:t>Open Web IDE</a:t>
            </a:r>
            <a:endParaRPr lang="en-US"/>
          </a:p>
          <a:p>
            <a:pPr marL="457200" indent="-457200">
              <a:buFont typeface="Arial" panose="020B0604020202020204"/>
              <a:buAutoNum type="arabicPeriod"/>
            </a:pPr>
            <a:endParaRPr lang="en-US"/>
          </a:p>
          <a:p>
            <a:pPr marL="457200" indent="-457200">
              <a:buFont typeface="Arial" panose="020B0604020202020204"/>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22</a:t>
            </a:fld>
            <a:endParaRPr lang="en-US">
              <a:solidFill>
                <a:schemeClr val="bg1">
                  <a:lumMod val="65000"/>
                </a:schemeClr>
              </a:solidFill>
            </a:endParaRPr>
          </a:p>
        </p:txBody>
      </p:sp>
      <p:pic>
        <p:nvPicPr>
          <p:cNvPr id="8" name="Picture 7" descr="A screenshot of a web page&#10;&#10;Description automatically generated">
            <a:extLst>
              <a:ext uri="{FF2B5EF4-FFF2-40B4-BE49-F238E27FC236}">
                <a16:creationId xmlns:a16="http://schemas.microsoft.com/office/drawing/2014/main" id="{538F32BA-3C6A-3A20-9142-4ED8BABE4D1D}"/>
              </a:ext>
            </a:extLst>
          </p:cNvPr>
          <p:cNvPicPr>
            <a:picLocks noChangeAspect="1"/>
          </p:cNvPicPr>
          <p:nvPr/>
        </p:nvPicPr>
        <p:blipFill>
          <a:blip r:embed="rId3"/>
          <a:stretch>
            <a:fillRect/>
          </a:stretch>
        </p:blipFill>
        <p:spPr>
          <a:xfrm>
            <a:off x="5806168" y="2735900"/>
            <a:ext cx="2743200" cy="1848842"/>
          </a:xfrm>
          <a:prstGeom prst="rect">
            <a:avLst/>
          </a:prstGeom>
        </p:spPr>
      </p:pic>
    </p:spTree>
    <p:extLst>
      <p:ext uri="{BB962C8B-B14F-4D97-AF65-F5344CB8AC3E}">
        <p14:creationId xmlns:p14="http://schemas.microsoft.com/office/powerpoint/2010/main" val="1779046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t>Circuit Assembly</a:t>
            </a:r>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0" indent="0">
              <a:buNone/>
            </a:pPr>
            <a:endParaRPr lang="en-US" dirty="0">
              <a:latin typeface="Arial"/>
              <a:cs typeface="Arial"/>
            </a:endParaRPr>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23</a:t>
            </a:fld>
            <a:endParaRPr lang="en-US">
              <a:solidFill>
                <a:schemeClr val="bg1">
                  <a:lumMod val="65000"/>
                </a:schemeClr>
              </a:solidFill>
            </a:endParaRPr>
          </a:p>
        </p:txBody>
      </p:sp>
      <p:sp>
        <p:nvSpPr>
          <p:cNvPr id="8" name="TextBox 7">
            <a:extLst>
              <a:ext uri="{FF2B5EF4-FFF2-40B4-BE49-F238E27FC236}">
                <a16:creationId xmlns:a16="http://schemas.microsoft.com/office/drawing/2014/main" id="{DB3AF7DD-1A88-E42C-DAE0-2D2313A82DEE}"/>
              </a:ext>
            </a:extLst>
          </p:cNvPr>
          <p:cNvSpPr txBox="1"/>
          <p:nvPr/>
        </p:nvSpPr>
        <p:spPr>
          <a:xfrm>
            <a:off x="8518071" y="1850571"/>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1" name="Content Placeholder 2">
            <a:extLst>
              <a:ext uri="{FF2B5EF4-FFF2-40B4-BE49-F238E27FC236}">
                <a16:creationId xmlns:a16="http://schemas.microsoft.com/office/drawing/2014/main" id="{1C6DDE11-E16E-F838-1153-7CE0D55FACF7}"/>
              </a:ext>
            </a:extLst>
          </p:cNvPr>
          <p:cNvSpPr txBox="1">
            <a:spLocks/>
          </p:cNvSpPr>
          <p:nvPr/>
        </p:nvSpPr>
        <p:spPr>
          <a:xfrm>
            <a:off x="625828" y="1021973"/>
            <a:ext cx="7886700" cy="3530316"/>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latin typeface="Arial"/>
                <a:cs typeface="Arial"/>
              </a:rPr>
              <a:t>3v3 voltage to long leg of LED</a:t>
            </a:r>
          </a:p>
          <a:p>
            <a:pPr marL="0" indent="0">
              <a:buNone/>
            </a:pPr>
            <a:r>
              <a:rPr lang="en-US" b="1" dirty="0">
                <a:latin typeface="Arial"/>
                <a:cs typeface="Arial"/>
              </a:rPr>
              <a:t>GND to short leg of LED</a:t>
            </a:r>
            <a:endParaRPr lang="en-US" b="1" dirty="0"/>
          </a:p>
          <a:p>
            <a:pPr marL="0" indent="0">
              <a:buNone/>
            </a:pPr>
            <a:endParaRPr lang="en-US" dirty="0"/>
          </a:p>
          <a:p>
            <a:pPr marL="0" indent="0">
              <a:buNone/>
            </a:pPr>
            <a:endParaRPr lang="en-US" dirty="0"/>
          </a:p>
          <a:p>
            <a:pPr marL="457200" indent="-457200">
              <a:buFont typeface="Arial" panose="020B0604020202020204"/>
              <a:buAutoNum type="arabicPeriod"/>
            </a:pPr>
            <a:endParaRPr lang="en-US" dirty="0"/>
          </a:p>
          <a:p>
            <a:pPr marL="457200" indent="-457200">
              <a:buFont typeface="Arial" panose="020B0604020202020204"/>
              <a:buAutoNum type="arabicPeriod"/>
            </a:pPr>
            <a:endParaRPr lang="en-US" dirty="0"/>
          </a:p>
          <a:p>
            <a:pPr marL="0" indent="0">
              <a:buFont typeface="Arial" panose="020B0604020202020204" pitchFamily="34" charset="0"/>
              <a:buNone/>
            </a:pPr>
            <a:endParaRPr lang="en-US" dirty="0"/>
          </a:p>
          <a:p>
            <a:pPr marL="0" indent="0">
              <a:buNone/>
            </a:pPr>
            <a:endParaRPr lang="en-US" dirty="0"/>
          </a:p>
        </p:txBody>
      </p:sp>
      <p:pic>
        <p:nvPicPr>
          <p:cNvPr id="14" name="Picture 13">
            <a:extLst>
              <a:ext uri="{FF2B5EF4-FFF2-40B4-BE49-F238E27FC236}">
                <a16:creationId xmlns:a16="http://schemas.microsoft.com/office/drawing/2014/main" id="{CC9D0AFD-4C10-B4AE-2DD8-751706649B42}"/>
              </a:ext>
            </a:extLst>
          </p:cNvPr>
          <p:cNvPicPr>
            <a:picLocks noChangeAspect="1"/>
          </p:cNvPicPr>
          <p:nvPr/>
        </p:nvPicPr>
        <p:blipFill>
          <a:blip r:embed="rId3"/>
          <a:stretch>
            <a:fillRect/>
          </a:stretch>
        </p:blipFill>
        <p:spPr>
          <a:xfrm>
            <a:off x="138113" y="2150653"/>
            <a:ext cx="5854071" cy="1919802"/>
          </a:xfrm>
          <a:prstGeom prst="rect">
            <a:avLst/>
          </a:prstGeom>
        </p:spPr>
      </p:pic>
      <p:pic>
        <p:nvPicPr>
          <p:cNvPr id="16" name="Picture 15">
            <a:extLst>
              <a:ext uri="{FF2B5EF4-FFF2-40B4-BE49-F238E27FC236}">
                <a16:creationId xmlns:a16="http://schemas.microsoft.com/office/drawing/2014/main" id="{26B98795-CB50-2BE0-0097-7F2521030D29}"/>
              </a:ext>
            </a:extLst>
          </p:cNvPr>
          <p:cNvPicPr>
            <a:picLocks noChangeAspect="1"/>
          </p:cNvPicPr>
          <p:nvPr/>
        </p:nvPicPr>
        <p:blipFill>
          <a:blip r:embed="rId4"/>
          <a:stretch>
            <a:fillRect/>
          </a:stretch>
        </p:blipFill>
        <p:spPr>
          <a:xfrm>
            <a:off x="6248791" y="591211"/>
            <a:ext cx="2636455" cy="4041512"/>
          </a:xfrm>
          <a:prstGeom prst="rect">
            <a:avLst/>
          </a:prstGeom>
        </p:spPr>
      </p:pic>
    </p:spTree>
    <p:extLst>
      <p:ext uri="{BB962C8B-B14F-4D97-AF65-F5344CB8AC3E}">
        <p14:creationId xmlns:p14="http://schemas.microsoft.com/office/powerpoint/2010/main" val="2894609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50D4-F5C4-412E-8A68-FC5D5200250D}"/>
              </a:ext>
            </a:extLst>
          </p:cNvPr>
          <p:cNvSpPr>
            <a:spLocks noGrp="1"/>
          </p:cNvSpPr>
          <p:nvPr>
            <p:ph type="title"/>
          </p:nvPr>
        </p:nvSpPr>
        <p:spPr/>
        <p:txBody>
          <a:bodyPr/>
          <a:lstStyle/>
          <a:p>
            <a:r>
              <a:rPr lang="en-US">
                <a:latin typeface="Arial"/>
                <a:cs typeface="Arial"/>
              </a:rPr>
              <a:t>Coding</a:t>
            </a:r>
            <a:endParaRPr lang="en-US"/>
          </a:p>
        </p:txBody>
      </p:sp>
    </p:spTree>
    <p:extLst>
      <p:ext uri="{BB962C8B-B14F-4D97-AF65-F5344CB8AC3E}">
        <p14:creationId xmlns:p14="http://schemas.microsoft.com/office/powerpoint/2010/main" val="405147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latin typeface="Arial"/>
                <a:cs typeface="Arial"/>
              </a:rPr>
              <a:t>Code – Beginning</a:t>
            </a:r>
            <a:endParaRPr lang="en-US"/>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a:latin typeface="Arial"/>
              <a:cs typeface="Arial"/>
            </a:endParaRPr>
          </a:p>
          <a:p>
            <a:pPr marL="0" indent="0">
              <a:buNone/>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25</a:t>
            </a:fld>
            <a:endParaRPr lang="en-US">
              <a:solidFill>
                <a:schemeClr val="bg1">
                  <a:lumMod val="65000"/>
                </a:schemeClr>
              </a:solidFill>
            </a:endParaRPr>
          </a:p>
        </p:txBody>
      </p:sp>
      <p:pic>
        <p:nvPicPr>
          <p:cNvPr id="11" name="Picture 10">
            <a:extLst>
              <a:ext uri="{FF2B5EF4-FFF2-40B4-BE49-F238E27FC236}">
                <a16:creationId xmlns:a16="http://schemas.microsoft.com/office/drawing/2014/main" id="{2DAD287E-FA97-9797-67D3-C65E870EC00F}"/>
              </a:ext>
            </a:extLst>
          </p:cNvPr>
          <p:cNvPicPr>
            <a:picLocks noChangeAspect="1"/>
          </p:cNvPicPr>
          <p:nvPr/>
        </p:nvPicPr>
        <p:blipFill>
          <a:blip r:embed="rId3"/>
          <a:stretch>
            <a:fillRect/>
          </a:stretch>
        </p:blipFill>
        <p:spPr>
          <a:xfrm>
            <a:off x="628650" y="945365"/>
            <a:ext cx="7260535" cy="3687358"/>
          </a:xfrm>
          <a:prstGeom prst="rect">
            <a:avLst/>
          </a:prstGeom>
        </p:spPr>
      </p:pic>
    </p:spTree>
    <p:extLst>
      <p:ext uri="{BB962C8B-B14F-4D97-AF65-F5344CB8AC3E}">
        <p14:creationId xmlns:p14="http://schemas.microsoft.com/office/powerpoint/2010/main" val="3189456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latin typeface="Arial"/>
                <a:cs typeface="Arial"/>
              </a:rPr>
              <a:t>Code - Setup</a:t>
            </a:r>
            <a:endParaRPr lang="en-US"/>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a:latin typeface="Arial"/>
              <a:cs typeface="Arial"/>
            </a:endParaRPr>
          </a:p>
          <a:p>
            <a:pPr marL="0" indent="0">
              <a:buNone/>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26</a:t>
            </a:fld>
            <a:endParaRPr lang="en-US">
              <a:solidFill>
                <a:schemeClr val="bg1">
                  <a:lumMod val="65000"/>
                </a:schemeClr>
              </a:solidFill>
            </a:endParaRPr>
          </a:p>
        </p:txBody>
      </p:sp>
      <p:pic>
        <p:nvPicPr>
          <p:cNvPr id="9" name="Picture 8">
            <a:extLst>
              <a:ext uri="{FF2B5EF4-FFF2-40B4-BE49-F238E27FC236}">
                <a16:creationId xmlns:a16="http://schemas.microsoft.com/office/drawing/2014/main" id="{C8A41DDA-74C9-CEF3-2A46-AD3E38A2A32F}"/>
              </a:ext>
            </a:extLst>
          </p:cNvPr>
          <p:cNvPicPr>
            <a:picLocks noChangeAspect="1"/>
          </p:cNvPicPr>
          <p:nvPr/>
        </p:nvPicPr>
        <p:blipFill>
          <a:blip r:embed="rId3"/>
          <a:stretch>
            <a:fillRect/>
          </a:stretch>
        </p:blipFill>
        <p:spPr>
          <a:xfrm>
            <a:off x="628650" y="914400"/>
            <a:ext cx="7404942" cy="3852387"/>
          </a:xfrm>
          <a:prstGeom prst="rect">
            <a:avLst/>
          </a:prstGeom>
        </p:spPr>
      </p:pic>
    </p:spTree>
    <p:extLst>
      <p:ext uri="{BB962C8B-B14F-4D97-AF65-F5344CB8AC3E}">
        <p14:creationId xmlns:p14="http://schemas.microsoft.com/office/powerpoint/2010/main" val="126359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latin typeface="Arial"/>
                <a:cs typeface="Arial"/>
              </a:rPr>
              <a:t>Code - Loop</a:t>
            </a:r>
            <a:endParaRPr lang="en-US"/>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a:latin typeface="Arial"/>
              <a:cs typeface="Arial"/>
            </a:endParaRPr>
          </a:p>
          <a:p>
            <a:pPr marL="0" indent="0">
              <a:buNone/>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27</a:t>
            </a:fld>
            <a:endParaRPr lang="en-US">
              <a:solidFill>
                <a:schemeClr val="bg1">
                  <a:lumMod val="65000"/>
                </a:schemeClr>
              </a:solidFill>
            </a:endParaRPr>
          </a:p>
        </p:txBody>
      </p:sp>
      <p:pic>
        <p:nvPicPr>
          <p:cNvPr id="11" name="Picture 10">
            <a:extLst>
              <a:ext uri="{FF2B5EF4-FFF2-40B4-BE49-F238E27FC236}">
                <a16:creationId xmlns:a16="http://schemas.microsoft.com/office/drawing/2014/main" id="{28BB3DDC-F747-A42A-604E-8097BE152CB6}"/>
              </a:ext>
            </a:extLst>
          </p:cNvPr>
          <p:cNvPicPr>
            <a:picLocks noChangeAspect="1"/>
          </p:cNvPicPr>
          <p:nvPr/>
        </p:nvPicPr>
        <p:blipFill>
          <a:blip r:embed="rId3"/>
          <a:stretch>
            <a:fillRect/>
          </a:stretch>
        </p:blipFill>
        <p:spPr>
          <a:xfrm>
            <a:off x="680830" y="914400"/>
            <a:ext cx="6023114" cy="3829230"/>
          </a:xfrm>
          <a:prstGeom prst="rect">
            <a:avLst/>
          </a:prstGeom>
        </p:spPr>
      </p:pic>
    </p:spTree>
    <p:extLst>
      <p:ext uri="{BB962C8B-B14F-4D97-AF65-F5344CB8AC3E}">
        <p14:creationId xmlns:p14="http://schemas.microsoft.com/office/powerpoint/2010/main" val="193029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dirty="0">
                <a:latin typeface="Arial"/>
                <a:cs typeface="Arial"/>
              </a:rPr>
              <a:t>Code – Functions</a:t>
            </a:r>
            <a:endParaRPr lang="en-US" dirty="0"/>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a:latin typeface="Arial"/>
              <a:cs typeface="Arial"/>
            </a:endParaRPr>
          </a:p>
          <a:p>
            <a:pPr marL="0" indent="0">
              <a:buNone/>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28</a:t>
            </a:fld>
            <a:endParaRPr lang="en-US">
              <a:solidFill>
                <a:schemeClr val="bg1">
                  <a:lumMod val="65000"/>
                </a:schemeClr>
              </a:solidFill>
            </a:endParaRPr>
          </a:p>
        </p:txBody>
      </p:sp>
      <p:pic>
        <p:nvPicPr>
          <p:cNvPr id="9" name="Picture 8">
            <a:extLst>
              <a:ext uri="{FF2B5EF4-FFF2-40B4-BE49-F238E27FC236}">
                <a16:creationId xmlns:a16="http://schemas.microsoft.com/office/drawing/2014/main" id="{23731949-BCD7-A5ED-9FCA-2F5119200335}"/>
              </a:ext>
            </a:extLst>
          </p:cNvPr>
          <p:cNvPicPr>
            <a:picLocks noChangeAspect="1"/>
          </p:cNvPicPr>
          <p:nvPr/>
        </p:nvPicPr>
        <p:blipFill>
          <a:blip r:embed="rId3"/>
          <a:stretch>
            <a:fillRect/>
          </a:stretch>
        </p:blipFill>
        <p:spPr>
          <a:xfrm>
            <a:off x="317055" y="914400"/>
            <a:ext cx="8509890" cy="3692384"/>
          </a:xfrm>
          <a:prstGeom prst="rect">
            <a:avLst/>
          </a:prstGeom>
        </p:spPr>
      </p:pic>
    </p:spTree>
    <p:extLst>
      <p:ext uri="{BB962C8B-B14F-4D97-AF65-F5344CB8AC3E}">
        <p14:creationId xmlns:p14="http://schemas.microsoft.com/office/powerpoint/2010/main" val="452359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D91A-7A97-E3E4-04C9-2A89AE45702F}"/>
              </a:ext>
            </a:extLst>
          </p:cNvPr>
          <p:cNvSpPr>
            <a:spLocks noGrp="1"/>
          </p:cNvSpPr>
          <p:nvPr>
            <p:ph type="title"/>
          </p:nvPr>
        </p:nvSpPr>
        <p:spPr/>
        <p:txBody>
          <a:bodyPr/>
          <a:lstStyle/>
          <a:p>
            <a:r>
              <a:rPr lang="en-US">
                <a:latin typeface="Arial"/>
                <a:cs typeface="Arial"/>
              </a:rPr>
              <a:t>Code – Dashboard Interface</a:t>
            </a:r>
            <a:endParaRPr lang="en-US"/>
          </a:p>
        </p:txBody>
      </p:sp>
      <p:sp>
        <p:nvSpPr>
          <p:cNvPr id="3" name="Content Placeholder 2">
            <a:extLst>
              <a:ext uri="{FF2B5EF4-FFF2-40B4-BE49-F238E27FC236}">
                <a16:creationId xmlns:a16="http://schemas.microsoft.com/office/drawing/2014/main" id="{7E4F8B8A-1131-38BD-E168-73D43C683397}"/>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dirty="0">
              <a:latin typeface="Arial"/>
              <a:cs typeface="Arial"/>
            </a:endParaRPr>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C390F06-AC79-7AD6-7D4F-69D04E3557D5}"/>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6EB729E5-5CC3-AA3D-F156-292A9B8E7A7C}"/>
              </a:ext>
            </a:extLst>
          </p:cNvPr>
          <p:cNvSpPr>
            <a:spLocks noGrp="1"/>
          </p:cNvSpPr>
          <p:nvPr>
            <p:ph type="ftr" sz="quarter" idx="3"/>
          </p:nvPr>
        </p:nvSpPr>
        <p:spPr/>
        <p:txBody>
          <a:bodyPr/>
          <a:lstStyle/>
          <a:p>
            <a:r>
              <a:rPr lang="en-US" dirty="0">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E3A21C97-2DD1-9B81-FEAC-646EA121F62A}"/>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29</a:t>
            </a:fld>
            <a:endParaRPr lang="en-US">
              <a:solidFill>
                <a:schemeClr val="bg1">
                  <a:lumMod val="65000"/>
                </a:schemeClr>
              </a:solidFill>
            </a:endParaRPr>
          </a:p>
        </p:txBody>
      </p:sp>
      <p:sp>
        <p:nvSpPr>
          <p:cNvPr id="10" name="Content Placeholder 2">
            <a:extLst>
              <a:ext uri="{FF2B5EF4-FFF2-40B4-BE49-F238E27FC236}">
                <a16:creationId xmlns:a16="http://schemas.microsoft.com/office/drawing/2014/main" id="{70C5C42F-A297-591E-08F8-32BA978502C4}"/>
              </a:ext>
            </a:extLst>
          </p:cNvPr>
          <p:cNvSpPr txBox="1">
            <a:spLocks/>
          </p:cNvSpPr>
          <p:nvPr/>
        </p:nvSpPr>
        <p:spPr>
          <a:xfrm>
            <a:off x="627185" y="1056980"/>
            <a:ext cx="5217024" cy="3637568"/>
          </a:xfrm>
          <a:prstGeom prst="rect">
            <a:avLst/>
          </a:prstGeom>
        </p:spPr>
        <p:txBody>
          <a:bodyPr vert="horz" lIns="91440" tIns="45720" rIns="91440" bIns="45720" rtlCol="0" anchor="t">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Arial"/>
                <a:cs typeface="Arial"/>
              </a:rPr>
              <a:t>You can now:</a:t>
            </a:r>
            <a:endParaRPr lang="en-US" dirty="0"/>
          </a:p>
          <a:p>
            <a:r>
              <a:rPr lang="en-US" dirty="0">
                <a:latin typeface="Arial"/>
                <a:cs typeface="Arial"/>
              </a:rPr>
              <a:t>Set the clock and timer remotely</a:t>
            </a:r>
            <a:endParaRPr lang="en-US" dirty="0"/>
          </a:p>
          <a:p>
            <a:r>
              <a:rPr lang="en-US" dirty="0">
                <a:latin typeface="Arial"/>
                <a:cs typeface="Arial"/>
              </a:rPr>
              <a:t>Check the current time</a:t>
            </a:r>
            <a:endParaRPr lang="en-US" dirty="0"/>
          </a:p>
          <a:p>
            <a:pPr marL="0" indent="0">
              <a:buNone/>
            </a:pPr>
            <a:r>
              <a:rPr lang="en-US" dirty="0">
                <a:latin typeface="Arial"/>
                <a:cs typeface="Arial"/>
              </a:rPr>
              <a:t>Also possible:</a:t>
            </a:r>
            <a:endParaRPr lang="en-US" dirty="0"/>
          </a:p>
          <a:p>
            <a:r>
              <a:rPr lang="en-US" dirty="0"/>
              <a:t>Change output to hours &amp; minutes</a:t>
            </a:r>
          </a:p>
          <a:p>
            <a:r>
              <a:rPr lang="en-US" dirty="0">
                <a:latin typeface="Arial"/>
                <a:cs typeface="Arial"/>
              </a:rPr>
              <a:t>Using a mobile app to access the </a:t>
            </a:r>
            <a:br>
              <a:rPr lang="en-US" dirty="0">
                <a:latin typeface="Arial"/>
                <a:cs typeface="Arial"/>
              </a:rPr>
            </a:br>
            <a:r>
              <a:rPr lang="en-US" dirty="0">
                <a:latin typeface="Arial"/>
                <a:cs typeface="Arial"/>
              </a:rPr>
              <a:t>dashboard and notifications remotely</a:t>
            </a:r>
          </a:p>
          <a:p>
            <a:endParaRPr lang="en-US" dirty="0">
              <a:latin typeface="Arial"/>
              <a:cs typeface="Arial"/>
            </a:endParaRPr>
          </a:p>
          <a:p>
            <a:pPr marL="0" indent="0">
              <a:buNone/>
            </a:pPr>
            <a:r>
              <a:rPr lang="en-US" dirty="0">
                <a:latin typeface="Arial"/>
                <a:cs typeface="Arial"/>
              </a:rPr>
              <a:t>More tutorials and code are available at</a:t>
            </a:r>
            <a:endParaRPr lang="en-US" dirty="0"/>
          </a:p>
          <a:p>
            <a:pPr marL="0" indent="0">
              <a:buNone/>
            </a:pPr>
            <a:r>
              <a:rPr lang="en-US" dirty="0">
                <a:latin typeface="Arial"/>
                <a:cs typeface="Arial"/>
              </a:rPr>
              <a:t>https://docs.particle.io/getting-started/hardware-tutorials/hardware-examples/</a:t>
            </a:r>
          </a:p>
        </p:txBody>
      </p:sp>
      <p:pic>
        <p:nvPicPr>
          <p:cNvPr id="13" name="Picture 12" descr="A qr code on a white background&#10;&#10;Description automatically generated">
            <a:extLst>
              <a:ext uri="{FF2B5EF4-FFF2-40B4-BE49-F238E27FC236}">
                <a16:creationId xmlns:a16="http://schemas.microsoft.com/office/drawing/2014/main" id="{7AEA56F7-6B8F-A103-B967-8AC9FB041169}"/>
              </a:ext>
            </a:extLst>
          </p:cNvPr>
          <p:cNvPicPr>
            <a:picLocks noChangeAspect="1"/>
          </p:cNvPicPr>
          <p:nvPr/>
        </p:nvPicPr>
        <p:blipFill>
          <a:blip r:embed="rId3"/>
          <a:stretch>
            <a:fillRect/>
          </a:stretch>
        </p:blipFill>
        <p:spPr>
          <a:xfrm>
            <a:off x="6057533" y="2960810"/>
            <a:ext cx="2018567" cy="2035419"/>
          </a:xfrm>
          <a:prstGeom prst="rect">
            <a:avLst/>
          </a:prstGeom>
        </p:spPr>
      </p:pic>
      <p:pic>
        <p:nvPicPr>
          <p:cNvPr id="8" name="Picture 7">
            <a:extLst>
              <a:ext uri="{FF2B5EF4-FFF2-40B4-BE49-F238E27FC236}">
                <a16:creationId xmlns:a16="http://schemas.microsoft.com/office/drawing/2014/main" id="{DB14509B-1340-9230-AD62-2CC6B9AAA996}"/>
              </a:ext>
            </a:extLst>
          </p:cNvPr>
          <p:cNvPicPr>
            <a:picLocks noChangeAspect="1"/>
          </p:cNvPicPr>
          <p:nvPr/>
        </p:nvPicPr>
        <p:blipFill>
          <a:blip r:embed="rId4"/>
          <a:stretch>
            <a:fillRect/>
          </a:stretch>
        </p:blipFill>
        <p:spPr>
          <a:xfrm>
            <a:off x="5305930" y="738901"/>
            <a:ext cx="3521772" cy="2238603"/>
          </a:xfrm>
          <a:prstGeom prst="rect">
            <a:avLst/>
          </a:prstGeom>
        </p:spPr>
      </p:pic>
    </p:spTree>
    <p:extLst>
      <p:ext uri="{BB962C8B-B14F-4D97-AF65-F5344CB8AC3E}">
        <p14:creationId xmlns:p14="http://schemas.microsoft.com/office/powerpoint/2010/main" val="295445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4D9B-2914-4082-9BF1-AC3D0C5DAF00}"/>
              </a:ext>
            </a:extLst>
          </p:cNvPr>
          <p:cNvSpPr>
            <a:spLocks noGrp="1"/>
          </p:cNvSpPr>
          <p:nvPr>
            <p:ph type="title"/>
          </p:nvPr>
        </p:nvSpPr>
        <p:spPr/>
        <p:txBody>
          <a:bodyPr/>
          <a:lstStyle/>
          <a:p>
            <a:r>
              <a:rPr lang="en-US"/>
              <a:t>IoT Recap</a:t>
            </a:r>
          </a:p>
        </p:txBody>
      </p:sp>
    </p:spTree>
    <p:extLst>
      <p:ext uri="{BB962C8B-B14F-4D97-AF65-F5344CB8AC3E}">
        <p14:creationId xmlns:p14="http://schemas.microsoft.com/office/powerpoint/2010/main" val="3037149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04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normAutofit/>
          </a:bodyPr>
          <a:lstStyle/>
          <a:p>
            <a:pPr algn="ctr"/>
            <a:r>
              <a:rPr lang="en-US"/>
              <a:t>Internet of Things</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a:xfrm>
            <a:off x="628650" y="1102407"/>
            <a:ext cx="7886700" cy="1724267"/>
          </a:xfrm>
        </p:spPr>
        <p:txBody>
          <a:bodyPr anchor="ctr"/>
          <a:lstStyle/>
          <a:p>
            <a:pPr marL="342900" lvl="1" indent="0" algn="ctr">
              <a:buNone/>
            </a:pPr>
            <a:r>
              <a:rPr lang="en-US"/>
              <a:t>Network of physical objects or “things” that are embedded with sensors, software, and other technologies to collect and exchange data with other devices and systems over the internet.</a:t>
            </a:r>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4</a:t>
            </a:fld>
            <a:endParaRPr lang="en-US">
              <a:solidFill>
                <a:schemeClr val="bg1">
                  <a:lumMod val="65000"/>
                </a:schemeClr>
              </a:solidFill>
            </a:endParaRPr>
          </a:p>
        </p:txBody>
      </p:sp>
      <p:pic>
        <p:nvPicPr>
          <p:cNvPr id="8" name="Picture 7">
            <a:extLst>
              <a:ext uri="{FF2B5EF4-FFF2-40B4-BE49-F238E27FC236}">
                <a16:creationId xmlns:a16="http://schemas.microsoft.com/office/drawing/2014/main" id="{81B6AE3E-D964-2C95-EE2A-562EE62A03DC}"/>
              </a:ext>
            </a:extLst>
          </p:cNvPr>
          <p:cNvPicPr>
            <a:picLocks noChangeAspect="1"/>
          </p:cNvPicPr>
          <p:nvPr/>
        </p:nvPicPr>
        <p:blipFill>
          <a:blip r:embed="rId3"/>
          <a:stretch>
            <a:fillRect/>
          </a:stretch>
        </p:blipFill>
        <p:spPr>
          <a:xfrm>
            <a:off x="1736922" y="2516169"/>
            <a:ext cx="5725324" cy="1724266"/>
          </a:xfrm>
          <a:prstGeom prst="rect">
            <a:avLst/>
          </a:prstGeom>
        </p:spPr>
      </p:pic>
    </p:spTree>
    <p:extLst>
      <p:ext uri="{BB962C8B-B14F-4D97-AF65-F5344CB8AC3E}">
        <p14:creationId xmlns:p14="http://schemas.microsoft.com/office/powerpoint/2010/main" val="416273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Examples of IoT Devices</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p:txBody>
          <a:bodyPr/>
          <a:lstStyle/>
          <a:p>
            <a:r>
              <a:rPr lang="en-US"/>
              <a:t>Fitness tracking devices</a:t>
            </a:r>
          </a:p>
          <a:p>
            <a:r>
              <a:rPr lang="en-US"/>
              <a:t>Hospital call buttons</a:t>
            </a:r>
          </a:p>
          <a:p>
            <a:endParaRPr lang="en-US"/>
          </a:p>
          <a:p>
            <a:r>
              <a:rPr lang="en-US"/>
              <a:t>Smart light bulbs</a:t>
            </a:r>
          </a:p>
          <a:p>
            <a:r>
              <a:rPr lang="en-US"/>
              <a:t>Smoke Detectors (w/ internet)</a:t>
            </a:r>
          </a:p>
          <a:p>
            <a:endParaRPr lang="en-US"/>
          </a:p>
          <a:p>
            <a:r>
              <a:rPr lang="en-US"/>
              <a:t>Automatic traffic lights</a:t>
            </a:r>
          </a:p>
          <a:p>
            <a:r>
              <a:rPr lang="en-US"/>
              <a:t>Car computers (w/ internet)</a:t>
            </a:r>
          </a:p>
          <a:p>
            <a:endParaRPr lang="en-US"/>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5</a:t>
            </a:fld>
            <a:endParaRPr lang="en-US">
              <a:solidFill>
                <a:schemeClr val="bg1">
                  <a:lumMod val="65000"/>
                </a:schemeClr>
              </a:solidFill>
            </a:endParaRPr>
          </a:p>
        </p:txBody>
      </p:sp>
      <p:pic>
        <p:nvPicPr>
          <p:cNvPr id="8" name="Picture 7" descr="A white circular object with a button&#10;&#10;Description automatically generated">
            <a:extLst>
              <a:ext uri="{FF2B5EF4-FFF2-40B4-BE49-F238E27FC236}">
                <a16:creationId xmlns:a16="http://schemas.microsoft.com/office/drawing/2014/main" id="{9C772619-D85A-CEF7-9CB6-64627C2CA360}"/>
              </a:ext>
            </a:extLst>
          </p:cNvPr>
          <p:cNvPicPr>
            <a:picLocks noChangeAspect="1"/>
          </p:cNvPicPr>
          <p:nvPr/>
        </p:nvPicPr>
        <p:blipFill>
          <a:blip r:embed="rId3"/>
          <a:stretch>
            <a:fillRect/>
          </a:stretch>
        </p:blipFill>
        <p:spPr>
          <a:xfrm>
            <a:off x="6610910" y="430286"/>
            <a:ext cx="2437279" cy="2437279"/>
          </a:xfrm>
          <a:prstGeom prst="rect">
            <a:avLst/>
          </a:prstGeom>
        </p:spPr>
      </p:pic>
      <p:pic>
        <p:nvPicPr>
          <p:cNvPr id="10" name="Picture 9" descr="A traffic light with different colored lights&#10;&#10;Description automatically generated">
            <a:extLst>
              <a:ext uri="{FF2B5EF4-FFF2-40B4-BE49-F238E27FC236}">
                <a16:creationId xmlns:a16="http://schemas.microsoft.com/office/drawing/2014/main" id="{7B93334E-C719-4C75-4AFA-705F808AB6B9}"/>
              </a:ext>
            </a:extLst>
          </p:cNvPr>
          <p:cNvPicPr>
            <a:picLocks noChangeAspect="1"/>
          </p:cNvPicPr>
          <p:nvPr/>
        </p:nvPicPr>
        <p:blipFill>
          <a:blip r:embed="rId4"/>
          <a:stretch>
            <a:fillRect/>
          </a:stretch>
        </p:blipFill>
        <p:spPr>
          <a:xfrm>
            <a:off x="6610910" y="2571750"/>
            <a:ext cx="2355398" cy="2060973"/>
          </a:xfrm>
          <a:prstGeom prst="rect">
            <a:avLst/>
          </a:prstGeom>
        </p:spPr>
      </p:pic>
    </p:spTree>
    <p:extLst>
      <p:ext uri="{BB962C8B-B14F-4D97-AF65-F5344CB8AC3E}">
        <p14:creationId xmlns:p14="http://schemas.microsoft.com/office/powerpoint/2010/main" val="274395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circuit board&#10;&#10;Description automatically generated">
            <a:extLst>
              <a:ext uri="{FF2B5EF4-FFF2-40B4-BE49-F238E27FC236}">
                <a16:creationId xmlns:a16="http://schemas.microsoft.com/office/drawing/2014/main" id="{873273B9-93B1-2798-8A14-392C811E2E9C}"/>
              </a:ext>
            </a:extLst>
          </p:cNvPr>
          <p:cNvPicPr>
            <a:picLocks noChangeAspect="1"/>
          </p:cNvPicPr>
          <p:nvPr/>
        </p:nvPicPr>
        <p:blipFill rotWithShape="1">
          <a:blip r:embed="rId2"/>
          <a:srcRect l="25" t="45" r="23052" b="-45"/>
          <a:stretch/>
        </p:blipFill>
        <p:spPr>
          <a:xfrm rot="-5400000">
            <a:off x="4893276" y="-295320"/>
            <a:ext cx="3520568" cy="4576739"/>
          </a:xfrm>
          <a:prstGeom prst="rect">
            <a:avLst/>
          </a:prstGeom>
        </p:spPr>
      </p:pic>
      <p:sp>
        <p:nvSpPr>
          <p:cNvPr id="2" name="Title 1">
            <a:extLst>
              <a:ext uri="{FF2B5EF4-FFF2-40B4-BE49-F238E27FC236}">
                <a16:creationId xmlns:a16="http://schemas.microsoft.com/office/drawing/2014/main" id="{6764DDDB-883F-DE56-6998-58EC30422D56}"/>
              </a:ext>
            </a:extLst>
          </p:cNvPr>
          <p:cNvSpPr>
            <a:spLocks noGrp="1"/>
          </p:cNvSpPr>
          <p:nvPr>
            <p:ph type="title"/>
          </p:nvPr>
        </p:nvSpPr>
        <p:spPr/>
        <p:txBody>
          <a:bodyPr/>
          <a:lstStyle/>
          <a:p>
            <a:r>
              <a:rPr lang="en-US"/>
              <a:t>IoT Systems</a:t>
            </a:r>
          </a:p>
        </p:txBody>
      </p:sp>
      <p:pic>
        <p:nvPicPr>
          <p:cNvPr id="12" name="Content Placeholder 11" descr="A room with rows of computer servers&#10;&#10;Description automatically generated">
            <a:extLst>
              <a:ext uri="{FF2B5EF4-FFF2-40B4-BE49-F238E27FC236}">
                <a16:creationId xmlns:a16="http://schemas.microsoft.com/office/drawing/2014/main" id="{C0699D74-4793-D2D4-3280-427724671D5B}"/>
              </a:ext>
            </a:extLst>
          </p:cNvPr>
          <p:cNvPicPr>
            <a:picLocks noGrp="1" noChangeAspect="1"/>
          </p:cNvPicPr>
          <p:nvPr>
            <p:ph idx="1"/>
          </p:nvPr>
        </p:nvPicPr>
        <p:blipFill>
          <a:blip r:embed="rId3"/>
          <a:stretch>
            <a:fillRect/>
          </a:stretch>
        </p:blipFill>
        <p:spPr>
          <a:xfrm>
            <a:off x="4624075" y="3071699"/>
            <a:ext cx="4058972" cy="1514541"/>
          </a:xfrm>
        </p:spPr>
      </p:pic>
      <p:sp>
        <p:nvSpPr>
          <p:cNvPr id="4" name="Date Placeholder 3">
            <a:extLst>
              <a:ext uri="{FF2B5EF4-FFF2-40B4-BE49-F238E27FC236}">
                <a16:creationId xmlns:a16="http://schemas.microsoft.com/office/drawing/2014/main" id="{6F3FC3D8-F1EB-AAC2-C3D4-7A9456E90BA2}"/>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1FB20BF2-C347-BECA-A075-E803A0FD67A0}"/>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56A5EACE-FFD6-0B51-0CB8-23BEE7C8C873}"/>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6</a:t>
            </a:fld>
            <a:endParaRPr lang="en-US">
              <a:solidFill>
                <a:schemeClr val="bg1">
                  <a:lumMod val="65000"/>
                </a:schemeClr>
              </a:solidFill>
            </a:endParaRPr>
          </a:p>
        </p:txBody>
      </p:sp>
      <p:cxnSp>
        <p:nvCxnSpPr>
          <p:cNvPr id="14" name="Straight Arrow Connector 13">
            <a:extLst>
              <a:ext uri="{FF2B5EF4-FFF2-40B4-BE49-F238E27FC236}">
                <a16:creationId xmlns:a16="http://schemas.microsoft.com/office/drawing/2014/main" id="{C20F8B38-E15E-6BB2-A3DB-61ACF47DC695}"/>
              </a:ext>
            </a:extLst>
          </p:cNvPr>
          <p:cNvCxnSpPr>
            <a:cxnSpLocks/>
          </p:cNvCxnSpPr>
          <p:nvPr/>
        </p:nvCxnSpPr>
        <p:spPr>
          <a:xfrm>
            <a:off x="6653561" y="2356284"/>
            <a:ext cx="0" cy="5112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09C66FD-6EEF-DFD7-6283-7B4CEE53F49A}"/>
              </a:ext>
            </a:extLst>
          </p:cNvPr>
          <p:cNvSpPr txBox="1">
            <a:spLocks/>
          </p:cNvSpPr>
          <p:nvPr/>
        </p:nvSpPr>
        <p:spPr>
          <a:xfrm>
            <a:off x="628650" y="1102407"/>
            <a:ext cx="7886700" cy="3530316"/>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t>Microcontrollers:</a:t>
            </a:r>
          </a:p>
          <a:p>
            <a:pPr lvl="1"/>
            <a:r>
              <a:rPr lang="en-US">
                <a:latin typeface="Arial"/>
                <a:cs typeface="Arial"/>
              </a:rPr>
              <a:t>Nordic Semiconductor </a:t>
            </a:r>
            <a:r>
              <a:rPr lang="en-US" err="1">
                <a:latin typeface="Arial"/>
                <a:cs typeface="Arial"/>
              </a:rPr>
              <a:t>nRF</a:t>
            </a:r>
            <a:endParaRPr lang="en-US" err="1"/>
          </a:p>
          <a:p>
            <a:pPr lvl="1"/>
            <a:r>
              <a:rPr lang="en-US"/>
              <a:t>Microchip </a:t>
            </a:r>
            <a:r>
              <a:rPr lang="en-US" err="1"/>
              <a:t>Atmega</a:t>
            </a:r>
            <a:endParaRPr lang="en-US"/>
          </a:p>
          <a:p>
            <a:pPr lvl="1"/>
            <a:endParaRPr lang="en-US"/>
          </a:p>
          <a:p>
            <a:pPr marL="0" indent="0">
              <a:buNone/>
            </a:pPr>
            <a:r>
              <a:rPr lang="en-US"/>
              <a:t>Development Boards:</a:t>
            </a:r>
          </a:p>
          <a:p>
            <a:pPr lvl="1"/>
            <a:r>
              <a:rPr lang="en-US"/>
              <a:t>Particle Argon</a:t>
            </a:r>
          </a:p>
          <a:p>
            <a:pPr lvl="1"/>
            <a:r>
              <a:rPr lang="en-US"/>
              <a:t>Arduino BLE</a:t>
            </a:r>
          </a:p>
          <a:p>
            <a:pPr lvl="1"/>
            <a:endParaRPr lang="en-US"/>
          </a:p>
          <a:p>
            <a:pPr marL="0" indent="0">
              <a:buNone/>
            </a:pPr>
            <a:r>
              <a:rPr lang="en-US"/>
              <a:t>Platforms:</a:t>
            </a:r>
          </a:p>
          <a:p>
            <a:pPr lvl="1"/>
            <a:r>
              <a:rPr lang="en-US"/>
              <a:t>Particle IO</a:t>
            </a:r>
          </a:p>
          <a:p>
            <a:pPr lvl="1"/>
            <a:r>
              <a:rPr lang="en-US"/>
              <a:t>Amazon Web Services</a:t>
            </a:r>
          </a:p>
          <a:p>
            <a:pPr lvl="1"/>
            <a:r>
              <a:rPr lang="en-US"/>
              <a:t>Cisco IoT</a:t>
            </a:r>
          </a:p>
        </p:txBody>
      </p:sp>
    </p:spTree>
    <p:extLst>
      <p:ext uri="{BB962C8B-B14F-4D97-AF65-F5344CB8AC3E}">
        <p14:creationId xmlns:p14="http://schemas.microsoft.com/office/powerpoint/2010/main" val="191163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4D9B-2914-4082-9BF1-AC3D0C5DAF00}"/>
              </a:ext>
            </a:extLst>
          </p:cNvPr>
          <p:cNvSpPr>
            <a:spLocks noGrp="1"/>
          </p:cNvSpPr>
          <p:nvPr>
            <p:ph type="title"/>
          </p:nvPr>
        </p:nvSpPr>
        <p:spPr/>
        <p:txBody>
          <a:bodyPr/>
          <a:lstStyle/>
          <a:p>
            <a:r>
              <a:rPr lang="en-US"/>
              <a:t>Hardware</a:t>
            </a:r>
          </a:p>
        </p:txBody>
      </p:sp>
    </p:spTree>
    <p:extLst>
      <p:ext uri="{BB962C8B-B14F-4D97-AF65-F5344CB8AC3E}">
        <p14:creationId xmlns:p14="http://schemas.microsoft.com/office/powerpoint/2010/main" val="163928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Voltage</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p:txBody>
          <a:bodyPr/>
          <a:lstStyle/>
          <a:p>
            <a:r>
              <a:rPr lang="en-US"/>
              <a:t>Voltage is </a:t>
            </a:r>
            <a:r>
              <a:rPr lang="en-US" i="1"/>
              <a:t>Potential Energy</a:t>
            </a:r>
            <a:endParaRPr lang="en-US"/>
          </a:p>
          <a:p>
            <a:r>
              <a:rPr lang="en-US"/>
              <a:t>Similar to pipe water pressure</a:t>
            </a:r>
          </a:p>
          <a:p>
            <a:r>
              <a:rPr lang="en-US"/>
              <a:t>All our hardware needs voltage</a:t>
            </a:r>
          </a:p>
          <a:p>
            <a:endParaRPr lang="en-US"/>
          </a:p>
          <a:p>
            <a:pPr marL="0" indent="0">
              <a:buNone/>
            </a:pPr>
            <a:r>
              <a:rPr lang="en-US"/>
              <a:t>Common DC voltage levels:</a:t>
            </a:r>
          </a:p>
          <a:p>
            <a:pPr lvl="1"/>
            <a:r>
              <a:rPr lang="en-US"/>
              <a:t>5 V (max provided by most USB)</a:t>
            </a:r>
          </a:p>
          <a:p>
            <a:pPr lvl="1"/>
            <a:r>
              <a:rPr lang="en-US"/>
              <a:t>3.3 V (for lower power hardware)</a:t>
            </a:r>
          </a:p>
          <a:p>
            <a:pPr lvl="1"/>
            <a:r>
              <a:rPr lang="en-US"/>
              <a:t>3 V (coin cell battery)</a:t>
            </a:r>
          </a:p>
          <a:p>
            <a:pPr lvl="1"/>
            <a:r>
              <a:rPr lang="en-US"/>
              <a:t>1.5 V (AA &amp; AAA battery)</a:t>
            </a:r>
          </a:p>
          <a:p>
            <a:pPr lvl="1"/>
            <a:endParaRPr lang="en-US"/>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8</a:t>
            </a:fld>
            <a:endParaRPr lang="en-US">
              <a:solidFill>
                <a:schemeClr val="bg1">
                  <a:lumMod val="65000"/>
                </a:schemeClr>
              </a:solidFill>
            </a:endParaRPr>
          </a:p>
        </p:txBody>
      </p:sp>
      <p:pic>
        <p:nvPicPr>
          <p:cNvPr id="1026" name="Picture 2" descr="Voltage is like the pressure created by the water.">
            <a:extLst>
              <a:ext uri="{FF2B5EF4-FFF2-40B4-BE49-F238E27FC236}">
                <a16:creationId xmlns:a16="http://schemas.microsoft.com/office/drawing/2014/main" id="{2AF60ABD-970C-A48A-48D3-B5C21378B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813198"/>
            <a:ext cx="38100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9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6FD4-9658-4873-B4A0-342CAA69B5CA}"/>
              </a:ext>
            </a:extLst>
          </p:cNvPr>
          <p:cNvSpPr>
            <a:spLocks noGrp="1"/>
          </p:cNvSpPr>
          <p:nvPr>
            <p:ph type="title"/>
          </p:nvPr>
        </p:nvSpPr>
        <p:spPr/>
        <p:txBody>
          <a:bodyPr/>
          <a:lstStyle/>
          <a:p>
            <a:r>
              <a:rPr lang="en-US"/>
              <a:t>Resistance</a:t>
            </a:r>
          </a:p>
        </p:txBody>
      </p:sp>
      <p:sp>
        <p:nvSpPr>
          <p:cNvPr id="3" name="Content Placeholder 2">
            <a:extLst>
              <a:ext uri="{FF2B5EF4-FFF2-40B4-BE49-F238E27FC236}">
                <a16:creationId xmlns:a16="http://schemas.microsoft.com/office/drawing/2014/main" id="{5CA8AB42-F04E-41D3-802B-132C72A4660D}"/>
              </a:ext>
            </a:extLst>
          </p:cNvPr>
          <p:cNvSpPr>
            <a:spLocks noGrp="1"/>
          </p:cNvSpPr>
          <p:nvPr>
            <p:ph idx="1"/>
          </p:nvPr>
        </p:nvSpPr>
        <p:spPr/>
        <p:txBody>
          <a:bodyPr/>
          <a:lstStyle/>
          <a:p>
            <a:r>
              <a:rPr lang="en-US"/>
              <a:t>Things we power have / need </a:t>
            </a:r>
            <a:r>
              <a:rPr lang="en-US" i="1"/>
              <a:t>Resistance</a:t>
            </a:r>
          </a:p>
          <a:p>
            <a:r>
              <a:rPr lang="en-US"/>
              <a:t>Similar to a garden hose faucet</a:t>
            </a:r>
          </a:p>
          <a:p>
            <a:r>
              <a:rPr lang="en-US"/>
              <a:t>Having no resistance causes short circuit</a:t>
            </a:r>
          </a:p>
          <a:p>
            <a:r>
              <a:rPr lang="en-US"/>
              <a:t>Your resistance will “spend” your energy</a:t>
            </a:r>
          </a:p>
        </p:txBody>
      </p:sp>
      <p:sp>
        <p:nvSpPr>
          <p:cNvPr id="4" name="Date Placeholder 3">
            <a:extLst>
              <a:ext uri="{FF2B5EF4-FFF2-40B4-BE49-F238E27FC236}">
                <a16:creationId xmlns:a16="http://schemas.microsoft.com/office/drawing/2014/main" id="{17F2C8E1-0CFB-47E2-966D-9ABF3B6072A1}"/>
              </a:ext>
            </a:extLst>
          </p:cNvPr>
          <p:cNvSpPr>
            <a:spLocks noGrp="1"/>
          </p:cNvSpPr>
          <p:nvPr>
            <p:ph type="dt" sz="half" idx="2"/>
          </p:nvPr>
        </p:nvSpPr>
        <p:spPr/>
        <p:txBody>
          <a:bodyPr/>
          <a:lstStyle/>
          <a:p>
            <a:r>
              <a:rPr lang="en-US" dirty="0">
                <a:solidFill>
                  <a:schemeClr val="bg1">
                    <a:lumMod val="65000"/>
                  </a:schemeClr>
                </a:solidFill>
              </a:rPr>
              <a:t>17 April 2024</a:t>
            </a:r>
          </a:p>
        </p:txBody>
      </p:sp>
      <p:sp>
        <p:nvSpPr>
          <p:cNvPr id="5" name="Footer Placeholder 4">
            <a:extLst>
              <a:ext uri="{FF2B5EF4-FFF2-40B4-BE49-F238E27FC236}">
                <a16:creationId xmlns:a16="http://schemas.microsoft.com/office/drawing/2014/main" id="{AE5BF716-702D-41D5-B2C1-29F2CEEF5AC9}"/>
              </a:ext>
            </a:extLst>
          </p:cNvPr>
          <p:cNvSpPr>
            <a:spLocks noGrp="1"/>
          </p:cNvSpPr>
          <p:nvPr>
            <p:ph type="ftr" sz="quarter" idx="3"/>
          </p:nvPr>
        </p:nvSpPr>
        <p:spPr/>
        <p:txBody>
          <a:bodyPr/>
          <a:lstStyle/>
          <a:p>
            <a:r>
              <a:rPr lang="en-US">
                <a:solidFill>
                  <a:schemeClr val="bg1">
                    <a:lumMod val="65000"/>
                  </a:schemeClr>
                </a:solidFill>
              </a:rPr>
              <a:t>IoT Hardware</a:t>
            </a:r>
          </a:p>
        </p:txBody>
      </p:sp>
      <p:sp>
        <p:nvSpPr>
          <p:cNvPr id="6" name="Slide Number Placeholder 5">
            <a:extLst>
              <a:ext uri="{FF2B5EF4-FFF2-40B4-BE49-F238E27FC236}">
                <a16:creationId xmlns:a16="http://schemas.microsoft.com/office/drawing/2014/main" id="{B17D5DEA-69E1-47A4-9105-82499A3552DC}"/>
              </a:ext>
            </a:extLst>
          </p:cNvPr>
          <p:cNvSpPr>
            <a:spLocks noGrp="1"/>
          </p:cNvSpPr>
          <p:nvPr>
            <p:ph type="sldNum" sz="quarter" idx="4"/>
          </p:nvPr>
        </p:nvSpPr>
        <p:spPr/>
        <p:txBody>
          <a:bodyPr/>
          <a:lstStyle/>
          <a:p>
            <a:fld id="{0F5EC011-0DA0-DB45-996E-85C7F379AB45}" type="slidenum">
              <a:rPr lang="en-US" smtClean="0">
                <a:solidFill>
                  <a:schemeClr val="bg1">
                    <a:lumMod val="65000"/>
                  </a:schemeClr>
                </a:solidFill>
              </a:rPr>
              <a:pPr/>
              <a:t>9</a:t>
            </a:fld>
            <a:endParaRPr lang="en-US">
              <a:solidFill>
                <a:schemeClr val="bg1">
                  <a:lumMod val="65000"/>
                </a:schemeClr>
              </a:solidFill>
            </a:endParaRPr>
          </a:p>
        </p:txBody>
      </p:sp>
      <p:pic>
        <p:nvPicPr>
          <p:cNvPr id="3076" name="Picture 4" descr="Auto Drive Plastic Car Wash Water Hose Nozzle 8 Pattern Spray, Heavy Duty  Durable Material - Walmart.com">
            <a:extLst>
              <a:ext uri="{FF2B5EF4-FFF2-40B4-BE49-F238E27FC236}">
                <a16:creationId xmlns:a16="http://schemas.microsoft.com/office/drawing/2014/main" id="{328A3B56-53FE-60F2-6FF4-62F166D39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55" y="463344"/>
            <a:ext cx="2954910" cy="37471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portant Physics Formulas for MCAT Flashcards | CourseNotes">
            <a:extLst>
              <a:ext uri="{FF2B5EF4-FFF2-40B4-BE49-F238E27FC236}">
                <a16:creationId xmlns:a16="http://schemas.microsoft.com/office/drawing/2014/main" id="{A5BC07FA-AD9C-569A-CA57-2DE37B726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867565"/>
            <a:ext cx="22860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35137"/>
      </p:ext>
    </p:extLst>
  </p:cSld>
  <p:clrMapOvr>
    <a:masterClrMapping/>
  </p:clrMapOvr>
</p:sld>
</file>

<file path=ppt/theme/theme1.xml><?xml version="1.0" encoding="utf-8"?>
<a:theme xmlns:a="http://schemas.openxmlformats.org/drawingml/2006/main" name="Office Theme">
  <a:themeElements>
    <a:clrScheme name="Custom 2">
      <a:dk1>
        <a:srgbClr val="000000"/>
      </a:dk1>
      <a:lt1>
        <a:sysClr val="window" lastClr="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AA365F4F409D4290D3DF134C27FDB8" ma:contentTypeVersion="14" ma:contentTypeDescription="Create a new document." ma:contentTypeScope="" ma:versionID="5ba295d7540c09a4a906fae68e89f4c3">
  <xsd:schema xmlns:xsd="http://www.w3.org/2001/XMLSchema" xmlns:xs="http://www.w3.org/2001/XMLSchema" xmlns:p="http://schemas.microsoft.com/office/2006/metadata/properties" xmlns:ns3="bfab6440-30dc-43a3-8e41-47c7518ff030" xmlns:ns4="bd64e632-ca36-4591-bdd1-cde5294a8836" targetNamespace="http://schemas.microsoft.com/office/2006/metadata/properties" ma:root="true" ma:fieldsID="3a21acb1ab9b7b38f3eecf0520dfd8a1" ns3:_="" ns4:_="">
    <xsd:import namespace="bfab6440-30dc-43a3-8e41-47c7518ff030"/>
    <xsd:import namespace="bd64e632-ca36-4591-bdd1-cde5294a88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bjectDetectorVersions" minOccurs="0"/>
                <xsd:element ref="ns3:_activity"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b6440-30dc-43a3-8e41-47c7518ff0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64e632-ca36-4591-bdd1-cde5294a88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fab6440-30dc-43a3-8e41-47c7518ff0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0F184D-8437-4E9B-A5A3-894851FD0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ab6440-30dc-43a3-8e41-47c7518ff030"/>
    <ds:schemaRef ds:uri="bd64e632-ca36-4591-bdd1-cde5294a8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DC2658-60D5-40C9-9216-1478B6BDE3AE}">
  <ds:schemaRef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 ds:uri="bd64e632-ca36-4591-bdd1-cde5294a8836"/>
    <ds:schemaRef ds:uri="http://schemas.microsoft.com/office/2006/metadata/properties"/>
    <ds:schemaRef ds:uri="bfab6440-30dc-43a3-8e41-47c7518ff030"/>
    <ds:schemaRef ds:uri="http://purl.org/dc/dcmitype/"/>
    <ds:schemaRef ds:uri="http://purl.org/dc/terms/"/>
  </ds:schemaRefs>
</ds:datastoreItem>
</file>

<file path=customXml/itemProps3.xml><?xml version="1.0" encoding="utf-8"?>
<ds:datastoreItem xmlns:ds="http://schemas.openxmlformats.org/officeDocument/2006/customXml" ds:itemID="{83D67494-4EC3-41C5-8C82-217550E1D9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{59DB9003-08C6-A44B-B374-62BE413F1DB3}tf16401378</Template>
  <TotalTime>159</TotalTime>
  <Words>1098</Words>
  <Application>Microsoft Office PowerPoint</Application>
  <PresentationFormat>On-screen Show (16:9)</PresentationFormat>
  <Paragraphs>276</Paragraphs>
  <Slides>30</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IoT Hardware &amp; Firmware</vt:lpstr>
      <vt:lpstr>Agenda</vt:lpstr>
      <vt:lpstr>IoT Recap</vt:lpstr>
      <vt:lpstr>Internet of Things</vt:lpstr>
      <vt:lpstr>Examples of IoT Devices</vt:lpstr>
      <vt:lpstr>IoT Systems</vt:lpstr>
      <vt:lpstr>Hardware</vt:lpstr>
      <vt:lpstr>Voltage</vt:lpstr>
      <vt:lpstr>Resistance</vt:lpstr>
      <vt:lpstr>Current</vt:lpstr>
      <vt:lpstr>Breadboard</vt:lpstr>
      <vt:lpstr>Breadboard</vt:lpstr>
      <vt:lpstr>Firmware</vt:lpstr>
      <vt:lpstr>Firmware</vt:lpstr>
      <vt:lpstr>Chip Architectures</vt:lpstr>
      <vt:lpstr>Embedded C</vt:lpstr>
      <vt:lpstr>Firmware Frameworks</vt:lpstr>
      <vt:lpstr>Firmware to Cloud</vt:lpstr>
      <vt:lpstr>Board Setup</vt:lpstr>
      <vt:lpstr>Getting Ready</vt:lpstr>
      <vt:lpstr>Updating</vt:lpstr>
      <vt:lpstr>Registering</vt:lpstr>
      <vt:lpstr>Circuit Assembly</vt:lpstr>
      <vt:lpstr>Coding</vt:lpstr>
      <vt:lpstr>Code – Beginning</vt:lpstr>
      <vt:lpstr>Code - Setup</vt:lpstr>
      <vt:lpstr>Code - Loop</vt:lpstr>
      <vt:lpstr>Code – Functions</vt:lpstr>
      <vt:lpstr>Code – Dashboard Interface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Liam Osman</cp:lastModifiedBy>
  <cp:revision>3</cp:revision>
  <dcterms:created xsi:type="dcterms:W3CDTF">2019-11-06T18:18:56Z</dcterms:created>
  <dcterms:modified xsi:type="dcterms:W3CDTF">2024-04-17T21:44:28Z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0x01010007AA365F4F409D4290D3DF134C27FDB8</vt:lpwstr>
  </property>
  <property fmtid="{D5CDD505-2E9C-101B-9397-08002B2CF9AE}" pid="3" name="MediaServiceImageTags">
    <vt:lpwstr/>
  </property>
</Properties>
</file>